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2348" r:id="rId3"/>
    <p:sldId id="2335" r:id="rId4"/>
    <p:sldId id="2322" r:id="rId5"/>
    <p:sldId id="259" r:id="rId6"/>
    <p:sldId id="2336" r:id="rId7"/>
    <p:sldId id="2318" r:id="rId8"/>
    <p:sldId id="2324" r:id="rId9"/>
    <p:sldId id="2319" r:id="rId10"/>
    <p:sldId id="2350" r:id="rId11"/>
    <p:sldId id="2345" r:id="rId12"/>
    <p:sldId id="2330" r:id="rId13"/>
    <p:sldId id="2344" r:id="rId14"/>
    <p:sldId id="1582" r:id="rId15"/>
    <p:sldId id="2347" r:id="rId16"/>
    <p:sldId id="2320" r:id="rId17"/>
    <p:sldId id="2321" r:id="rId18"/>
    <p:sldId id="2325" r:id="rId19"/>
    <p:sldId id="2326" r:id="rId20"/>
    <p:sldId id="2351" r:id="rId21"/>
    <p:sldId id="1592" r:id="rId22"/>
    <p:sldId id="1591" r:id="rId23"/>
    <p:sldId id="1593" r:id="rId24"/>
    <p:sldId id="2357" r:id="rId25"/>
    <p:sldId id="2337" r:id="rId26"/>
    <p:sldId id="2011" r:id="rId27"/>
    <p:sldId id="2012" r:id="rId28"/>
    <p:sldId id="2013" r:id="rId29"/>
    <p:sldId id="2014" r:id="rId30"/>
    <p:sldId id="2015" r:id="rId31"/>
    <p:sldId id="2315" r:id="rId32"/>
    <p:sldId id="2018" r:id="rId33"/>
    <p:sldId id="1966" r:id="rId34"/>
    <p:sldId id="1967" r:id="rId35"/>
    <p:sldId id="2301" r:id="rId36"/>
    <p:sldId id="2302" r:id="rId37"/>
    <p:sldId id="2041" r:id="rId38"/>
    <p:sldId id="2042" r:id="rId39"/>
    <p:sldId id="2327" r:id="rId40"/>
    <p:sldId id="2329" r:id="rId41"/>
    <p:sldId id="2338" r:id="rId42"/>
    <p:sldId id="2314" r:id="rId43"/>
    <p:sldId id="2340" r:id="rId44"/>
    <p:sldId id="2297" r:id="rId45"/>
    <p:sldId id="2298" r:id="rId46"/>
    <p:sldId id="2300" r:id="rId47"/>
    <p:sldId id="2304" r:id="rId48"/>
    <p:sldId id="2303" r:id="rId49"/>
    <p:sldId id="2305" r:id="rId50"/>
    <p:sldId id="2310" r:id="rId51"/>
    <p:sldId id="2309" r:id="rId52"/>
    <p:sldId id="2356" r:id="rId53"/>
    <p:sldId id="2353" r:id="rId54"/>
    <p:sldId id="2355" r:id="rId55"/>
    <p:sldId id="2306" r:id="rId56"/>
    <p:sldId id="2341" r:id="rId57"/>
    <p:sldId id="2307" r:id="rId58"/>
    <p:sldId id="2358" r:id="rId59"/>
    <p:sldId id="2323" r:id="rId60"/>
    <p:sldId id="2342" r:id="rId61"/>
    <p:sldId id="2311" r:id="rId62"/>
    <p:sldId id="2343" r:id="rId63"/>
    <p:sldId id="2312" r:id="rId64"/>
    <p:sldId id="2313" r:id="rId65"/>
    <p:sldId id="2339" r:id="rId66"/>
    <p:sldId id="2332" r:id="rId67"/>
    <p:sldId id="2333" r:id="rId68"/>
    <p:sldId id="2334"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88934" autoAdjust="0"/>
  </p:normalViewPr>
  <p:slideViewPr>
    <p:cSldViewPr>
      <p:cViewPr varScale="1">
        <p:scale>
          <a:sx n="101" d="100"/>
          <a:sy n="101" d="100"/>
        </p:scale>
        <p:origin x="1806"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E16521-D8A8-4329-AC25-FB340E82A9E8}" type="datetimeFigureOut">
              <a:rPr lang="en-US" smtClean="0"/>
              <a:t>04-Dec-19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0228F6-9B4F-4DBE-AAE8-106142DF22EE}" type="slidenum">
              <a:rPr lang="en-US" smtClean="0"/>
              <a:t>‹#›</a:t>
            </a:fld>
            <a:endParaRPr lang="en-US"/>
          </a:p>
        </p:txBody>
      </p:sp>
    </p:spTree>
    <p:extLst>
      <p:ext uri="{BB962C8B-B14F-4D97-AF65-F5344CB8AC3E}">
        <p14:creationId xmlns:p14="http://schemas.microsoft.com/office/powerpoint/2010/main" val="354421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9</a:t>
            </a:fld>
            <a:endParaRPr lang="en-US"/>
          </a:p>
        </p:txBody>
      </p:sp>
    </p:spTree>
    <p:extLst>
      <p:ext uri="{BB962C8B-B14F-4D97-AF65-F5344CB8AC3E}">
        <p14:creationId xmlns:p14="http://schemas.microsoft.com/office/powerpoint/2010/main" val="37973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10</a:t>
            </a:fld>
            <a:endParaRPr lang="en-US"/>
          </a:p>
        </p:txBody>
      </p:sp>
    </p:spTree>
    <p:extLst>
      <p:ext uri="{BB962C8B-B14F-4D97-AF65-F5344CB8AC3E}">
        <p14:creationId xmlns:p14="http://schemas.microsoft.com/office/powerpoint/2010/main" val="192979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13</a:t>
            </a:fld>
            <a:endParaRPr lang="en-US"/>
          </a:p>
        </p:txBody>
      </p:sp>
    </p:spTree>
    <p:extLst>
      <p:ext uri="{BB962C8B-B14F-4D97-AF65-F5344CB8AC3E}">
        <p14:creationId xmlns:p14="http://schemas.microsoft.com/office/powerpoint/2010/main" val="123003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C032F2-B2DA-4193-A3DE-391E420F3B65}" type="slidenum">
              <a:rPr lang="en-US"/>
              <a:pPr/>
              <a:t>14</a:t>
            </a:fld>
            <a:endParaRPr lang="en-US"/>
          </a:p>
        </p:txBody>
      </p:sp>
      <p:sp>
        <p:nvSpPr>
          <p:cNvPr id="540674" name="Rectangle 2"/>
          <p:cNvSpPr>
            <a:spLocks noGrp="1" noRot="1" noChangeAspect="1" noChangeArrowheads="1" noTextEdit="1"/>
          </p:cNvSpPr>
          <p:nvPr>
            <p:ph type="sldImg"/>
          </p:nvPr>
        </p:nvSpPr>
        <p:spPr>
          <a:xfrm>
            <a:off x="1190625" y="703263"/>
            <a:ext cx="4629150" cy="3473450"/>
          </a:xfrm>
          <a:ln/>
        </p:spPr>
      </p:sp>
      <p:sp>
        <p:nvSpPr>
          <p:cNvPr id="540675" name="Rectangle 3"/>
          <p:cNvSpPr>
            <a:spLocks noGrp="1" noChangeArrowheads="1"/>
          </p:cNvSpPr>
          <p:nvPr>
            <p:ph type="body" idx="1"/>
          </p:nvPr>
        </p:nvSpPr>
        <p:spPr>
          <a:xfrm>
            <a:off x="934112" y="4416099"/>
            <a:ext cx="5142177" cy="4182457"/>
          </a:xfr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I_\text{r} = k_\text{a} I_\text{a} + \sum_{m\;\in\;\text{lights}} (k_\text{d} (\hat{L}_m \</a:t>
            </a:r>
            <a:r>
              <a:rPr lang="en-US" dirty="0" err="1"/>
              <a:t>cdot</a:t>
            </a:r>
            <a:r>
              <a:rPr lang="en-US" dirty="0"/>
              <a:t> \hat{N}) I_{m} + k_\text{s} (\hat{R}_m \</a:t>
            </a:r>
            <a:r>
              <a:rPr lang="en-US" dirty="0" err="1"/>
              <a:t>cdot</a:t>
            </a:r>
            <a:r>
              <a:rPr lang="en-US" dirty="0"/>
              <a:t> \hat{V})^{n}I_{m})</a:t>
            </a:r>
          </a:p>
        </p:txBody>
      </p:sp>
      <p:sp>
        <p:nvSpPr>
          <p:cNvPr id="4" name="Slide Number Placeholder 3"/>
          <p:cNvSpPr>
            <a:spLocks noGrp="1"/>
          </p:cNvSpPr>
          <p:nvPr>
            <p:ph type="sldNum" sz="quarter" idx="10"/>
          </p:nvPr>
        </p:nvSpPr>
        <p:spPr/>
        <p:txBody>
          <a:bodyPr/>
          <a:lstStyle/>
          <a:p>
            <a:fld id="{E10228F6-9B4F-4DBE-AAE8-106142DF22EE}" type="slidenum">
              <a:rPr lang="en-US" smtClean="0"/>
              <a:t>19</a:t>
            </a:fld>
            <a:endParaRPr lang="en-US"/>
          </a:p>
        </p:txBody>
      </p:sp>
    </p:spTree>
    <p:extLst>
      <p:ext uri="{BB962C8B-B14F-4D97-AF65-F5344CB8AC3E}">
        <p14:creationId xmlns:p14="http://schemas.microsoft.com/office/powerpoint/2010/main" val="61916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0228F6-9B4F-4DBE-AAE8-106142DF22EE}" type="slidenum">
              <a:rPr lang="en-US" smtClean="0"/>
              <a:t>22</a:t>
            </a:fld>
            <a:endParaRPr lang="en-US"/>
          </a:p>
        </p:txBody>
      </p:sp>
    </p:spTree>
    <p:extLst>
      <p:ext uri="{BB962C8B-B14F-4D97-AF65-F5344CB8AC3E}">
        <p14:creationId xmlns:p14="http://schemas.microsoft.com/office/powerpoint/2010/main" val="407535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
            <a:ext cx="77724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371600" y="51054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5998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4028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662206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4803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04-Dec-19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080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04-Dec-19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5144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04-Dec-19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391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04-Dec-19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85972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04-Dec-19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24839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04-Dec-19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85223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840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04-Dec-19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1562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0"/>
            <a:ext cx="88392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152400" y="762000"/>
            <a:ext cx="88392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04-Dec-19</a:t>
            </a:fld>
            <a:endParaRPr lang="en-US"/>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3100612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earnwebgl.brown37.net/09_lights/lights_diffus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learnwebgl.brown37.net/09_lights/lights_diffus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cs.toronto.edu/~jacobson/phong-dem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t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tif"/><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5.tif"/><Relationship Id="rId7" Type="http://schemas.microsoft.com/office/2007/relationships/hdphoto" Target="../media/hdphoto1.wdp"/><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10.png"/><Relationship Id="rId4" Type="http://schemas.openxmlformats.org/officeDocument/2006/relationships/image" Target="../media/image2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tif"/><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www.youtube.com/watch?v=ptfSW4eW25g"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vision.ime.usp.br/~acmt/hakyll/assets/files/wynn.pdf"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formation</a:t>
            </a:r>
          </a:p>
        </p:txBody>
      </p:sp>
      <p:sp>
        <p:nvSpPr>
          <p:cNvPr id="3" name="Subtitle 2"/>
          <p:cNvSpPr>
            <a:spLocks noGrp="1"/>
          </p:cNvSpPr>
          <p:nvPr>
            <p:ph type="subTitle" idx="1"/>
          </p:nvPr>
        </p:nvSpPr>
        <p:spPr/>
        <p:txBody>
          <a:bodyPr/>
          <a:lstStyle/>
          <a:p>
            <a:endParaRPr lang="en-US"/>
          </a:p>
        </p:txBody>
      </p:sp>
      <p:pic>
        <p:nvPicPr>
          <p:cNvPr id="8194" name="Picture 2" descr="Image result for prism rainb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244" y="1523999"/>
            <a:ext cx="6513512" cy="487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6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a:p>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oMath>
                </a14:m>
                <a:r>
                  <a:rPr lang="en-US" b="0" dirty="0"/>
                  <a:t> is the </a:t>
                </a:r>
                <a:r>
                  <a:rPr lang="en-US" b="1" dirty="0"/>
                  <a:t>diffuse reflectance coefficient </a:t>
                </a:r>
                <a:r>
                  <a:rPr lang="en-US" dirty="0"/>
                  <a:t>(sometimes named incorrectly </a:t>
                </a:r>
                <a:r>
                  <a:rPr lang="en-US" b="1" dirty="0"/>
                  <a:t>diffuse albedo</a:t>
                </a:r>
                <a:r>
                  <a:rPr lang="en-US" dirty="0"/>
                  <a:t>) which indicates the proportion of light reflected diffusely to the total input light intensity (some light is absorbed).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i="1" smtClean="0">
                        <a:latin typeface="Cambria Math"/>
                        <a:ea typeface="Cambria Math"/>
                      </a:rPr>
                      <m:t>𝜖</m:t>
                    </m:r>
                    <m:r>
                      <a:rPr lang="en-US" b="0" i="1" smtClean="0">
                        <a:latin typeface="Cambria Math"/>
                        <a:ea typeface="Cambria Math"/>
                      </a:rPr>
                      <m:t>[0,1]</m:t>
                    </m:r>
                  </m:oMath>
                </a14:m>
                <a:endParaRPr lang="en-US" b="1" dirty="0"/>
              </a:p>
              <a:p>
                <a:r>
                  <a:rPr lang="en-US" dirty="0"/>
                  <a:t>This is known as also </a:t>
                </a:r>
                <a:r>
                  <a:rPr lang="en-US" b="1" dirty="0" err="1"/>
                  <a:t>Lambertian</a:t>
                </a:r>
                <a:r>
                  <a:rPr lang="en-US" b="1" dirty="0"/>
                  <a:t> reflectance</a:t>
                </a:r>
                <a:r>
                  <a:rPr lang="en-US" dirty="0"/>
                  <a:t>.</a:t>
                </a:r>
                <a:endParaRPr lang="en-US" dirty="0">
                  <a:hlinkClick r:id="rId3"/>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241"/>
                </a:stretch>
              </a:blipFill>
            </p:spPr>
            <p:txBody>
              <a:bodyPr/>
              <a:lstStyle/>
              <a:p>
                <a:r>
                  <a:rPr lang="en-US">
                    <a:noFill/>
                  </a:rPr>
                  <a:t> </a:t>
                </a:r>
              </a:p>
            </p:txBody>
          </p:sp>
        </mc:Fallback>
      </mc:AlternateContent>
    </p:spTree>
    <p:extLst>
      <p:ext uri="{BB962C8B-B14F-4D97-AF65-F5344CB8AC3E}">
        <p14:creationId xmlns:p14="http://schemas.microsoft.com/office/powerpoint/2010/main" val="205084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p:sp>
        <p:nvSpPr>
          <p:cNvPr id="3" name="Content Placeholder 2"/>
          <p:cNvSpPr>
            <a:spLocks noGrp="1"/>
          </p:cNvSpPr>
          <p:nvPr>
            <p:ph idx="1"/>
          </p:nvPr>
        </p:nvSpPr>
        <p:spPr/>
        <p:txBody>
          <a:bodyPr/>
          <a:lstStyle/>
          <a:p>
            <a:r>
              <a:rPr lang="en-US" dirty="0"/>
              <a:t>Diffused surface demo: </a:t>
            </a:r>
            <a:r>
              <a:rPr lang="en-US" dirty="0">
                <a:hlinkClick r:id="rId2"/>
              </a:rPr>
              <a:t>http://learnwebgl.brown37.net/09_lights/lights_diffuse.html</a:t>
            </a:r>
            <a:endParaRPr lang="en-US" dirty="0"/>
          </a:p>
          <a:p>
            <a:pPr marL="0" indent="0">
              <a:buNone/>
            </a:pPr>
            <a:endParaRPr lang="en-US" dirty="0"/>
          </a:p>
        </p:txBody>
      </p:sp>
    </p:spTree>
    <p:extLst>
      <p:ext uri="{BB962C8B-B14F-4D97-AF65-F5344CB8AC3E}">
        <p14:creationId xmlns:p14="http://schemas.microsoft.com/office/powerpoint/2010/main" val="128599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p:sp>
        <p:nvSpPr>
          <p:cNvPr id="3" name="Content Placeholder 2"/>
          <p:cNvSpPr>
            <a:spLocks noGrp="1"/>
          </p:cNvSpPr>
          <p:nvPr>
            <p:ph idx="1"/>
          </p:nvPr>
        </p:nvSpPr>
        <p:spPr/>
        <p:txBody>
          <a:bodyPr/>
          <a:lstStyle/>
          <a:p>
            <a:r>
              <a:rPr lang="en-US" dirty="0"/>
              <a:t>Estimating surface </a:t>
            </a:r>
            <a:r>
              <a:rPr lang="en-US" dirty="0" err="1"/>
              <a:t>normals</a:t>
            </a:r>
            <a:r>
              <a:rPr lang="en-US" dirty="0"/>
              <a:t> from 2D images of different lighting conditions.</a:t>
            </a:r>
          </a:p>
          <a:p>
            <a:r>
              <a:rPr lang="en-US" dirty="0"/>
              <a:t>Assumes Lambertian surface.</a:t>
            </a:r>
          </a:p>
          <a:p>
            <a:r>
              <a:rPr lang="en-US" dirty="0"/>
              <a:t>Assumes infinite lighting plane (not a light point)- so all distances from the light source are the same intensities…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491" y="3352800"/>
            <a:ext cx="44958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4588296"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a:t>Let’s say we have </a:t>
                </a:r>
                <a14:m>
                  <m:oMath xmlns:m="http://schemas.openxmlformats.org/officeDocument/2006/math">
                    <m:r>
                      <a:rPr lang="en-US" b="0" i="1" smtClean="0">
                        <a:latin typeface="Cambria Math"/>
                      </a:rPr>
                      <m:t>𝑚</m:t>
                    </m:r>
                  </m:oMath>
                </a14:m>
                <a:r>
                  <a:rPr lang="en-US" dirty="0"/>
                  <a:t> images of the same Lambertian object with different lighting scenarios. </a:t>
                </a:r>
                <a:r>
                  <a:rPr lang="en-US" b="1" dirty="0"/>
                  <a:t>Per pixel </a:t>
                </a:r>
                <a:r>
                  <a:rPr lang="en-US" dirty="0"/>
                  <a:t>we have: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𝑚</m:t>
                        </m:r>
                        <m:r>
                          <a:rPr lang="en-US" b="0" i="1" smtClean="0">
                            <a:latin typeface="Cambria Math"/>
                          </a:rPr>
                          <m:t> </m:t>
                        </m:r>
                        <m:r>
                          <a:rPr lang="en-US" b="0" i="1" smtClean="0">
                            <a:latin typeface="Cambria Math"/>
                          </a:rPr>
                          <m:t>𝑥</m:t>
                        </m:r>
                        <m:r>
                          <a:rPr lang="en-US" b="0" i="1" smtClean="0">
                            <a:latin typeface="Cambria Math"/>
                          </a:rPr>
                          <m:t> 1</m:t>
                        </m:r>
                      </m:sub>
                    </m:sSub>
                    <m:r>
                      <a:rPr lang="en-US" b="0" i="0" smtClean="0">
                        <a:latin typeface="Cambria Math"/>
                      </a:rPr>
                      <m:t>:</m:t>
                    </m:r>
                  </m:oMath>
                </a14:m>
                <a:r>
                  <a:rPr lang="en-US" dirty="0"/>
                  <a:t> </a:t>
                </a:r>
                <a14:m>
                  <m:oMath xmlns:m="http://schemas.openxmlformats.org/officeDocument/2006/math">
                    <m:r>
                      <a:rPr lang="en-US" i="1" dirty="0" smtClean="0">
                        <a:latin typeface="Cambria Math"/>
                      </a:rPr>
                      <m:t>𝑚</m:t>
                    </m:r>
                  </m:oMath>
                </a14:m>
                <a:r>
                  <a:rPr lang="en-US" dirty="0"/>
                  <a:t> different intensities of the same pixel-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𝐿</m:t>
                        </m:r>
                      </m:e>
                      <m:sub>
                        <m:r>
                          <a:rPr lang="en-US" i="1">
                            <a:latin typeface="Cambria Math"/>
                          </a:rPr>
                          <m:t>𝑚</m:t>
                        </m:r>
                        <m:r>
                          <a:rPr lang="en-US" i="1">
                            <a:latin typeface="Cambria Math"/>
                          </a:rPr>
                          <m:t> </m:t>
                        </m:r>
                        <m:r>
                          <a:rPr lang="en-US" i="1">
                            <a:latin typeface="Cambria Math"/>
                          </a:rPr>
                          <m:t>𝑥</m:t>
                        </m:r>
                        <m:r>
                          <a:rPr lang="en-US" i="1">
                            <a:latin typeface="Cambria Math"/>
                          </a:rPr>
                          <m:t> 3</m:t>
                        </m:r>
                      </m:sub>
                    </m:sSub>
                    <m:r>
                      <a:rPr lang="en-US">
                        <a:latin typeface="Cambria Math"/>
                      </a:rPr>
                      <m:t>:</m:t>
                    </m:r>
                    <m:r>
                      <a:rPr lang="en-US" b="0" i="0" smtClean="0">
                        <a:latin typeface="Cambria Math"/>
                      </a:rPr>
                      <m:t> </m:t>
                    </m:r>
                    <m:r>
                      <a:rPr lang="en-US" i="1" dirty="0">
                        <a:latin typeface="Cambria Math"/>
                      </a:rPr>
                      <m:t>𝑚</m:t>
                    </m:r>
                  </m:oMath>
                </a14:m>
                <a:r>
                  <a:rPr lang="en-US" dirty="0"/>
                  <a:t> different light vector directions - known.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 Light intensity- unknown.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𝑁</m:t>
                        </m:r>
                      </m:e>
                      <m:sub>
                        <m:r>
                          <a:rPr lang="en-US" b="0" i="1" smtClean="0">
                            <a:latin typeface="Cambria Math"/>
                          </a:rPr>
                          <m:t>3</m:t>
                        </m:r>
                        <m:r>
                          <a:rPr lang="en-US" i="1">
                            <a:latin typeface="Cambria Math"/>
                          </a:rPr>
                          <m:t> </m:t>
                        </m:r>
                        <m:r>
                          <a:rPr lang="en-US" i="1">
                            <a:latin typeface="Cambria Math"/>
                          </a:rPr>
                          <m:t>𝑥</m:t>
                        </m:r>
                        <m:r>
                          <a:rPr lang="en-US" i="1">
                            <a:latin typeface="Cambria Math"/>
                          </a:rPr>
                          <m:t> 1</m:t>
                        </m:r>
                      </m:sub>
                    </m:sSub>
                    <m:r>
                      <a:rPr lang="en-US">
                        <a:latin typeface="Cambria Math"/>
                      </a:rPr>
                      <m:t>:</m:t>
                    </m:r>
                  </m:oMath>
                </a14:m>
                <a:r>
                  <a:rPr lang="en-US" dirty="0"/>
                  <a:t> the pixel’s normal – unknown (2 DOFs).</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sSub>
                          <m:sSubPr>
                            <m:ctrlPr>
                              <a:rPr lang="en-US" b="0" i="1" smtClean="0">
                                <a:latin typeface="Cambria Math" panose="02040503050406030204" pitchFamily="18" charset="0"/>
                                <a:ea typeface="Cambria Math"/>
                              </a:rPr>
                            </m:ctrlPr>
                          </m:sSubPr>
                          <m:e>
                            <m:r>
                              <a:rPr lang="en-US" i="1">
                                <a:latin typeface="Cambria Math"/>
                                <a:ea typeface="Cambria Math"/>
                              </a:rPr>
                              <m:t>𝑑</m:t>
                            </m:r>
                          </m:e>
                          <m:sub>
                            <m:r>
                              <a:rPr lang="en-US" b="0" i="1" smtClean="0">
                                <a:latin typeface="Cambria Math"/>
                                <a:ea typeface="Cambria Math"/>
                              </a:rPr>
                              <m:t>1 </m:t>
                            </m:r>
                            <m:r>
                              <a:rPr lang="en-US" b="0" i="1" smtClean="0">
                                <a:latin typeface="Cambria Math"/>
                                <a:ea typeface="Cambria Math"/>
                              </a:rPr>
                              <m:t>𝑥</m:t>
                            </m:r>
                            <m:r>
                              <a:rPr lang="en-US" b="0" i="1" smtClean="0">
                                <a:latin typeface="Cambria Math"/>
                                <a:ea typeface="Cambria Math"/>
                              </a:rPr>
                              <m:t> 1</m:t>
                            </m:r>
                          </m:sub>
                        </m:sSub>
                      </m:sub>
                    </m:sSub>
                  </m:oMath>
                </a14:m>
                <a:r>
                  <a:rPr lang="en-US" dirty="0"/>
                  <a:t>: diffuse reflectance coefficient- unknown (1 DOF). </a:t>
                </a: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𝐼</m:t>
                      </m:r>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b="0" i="1" smtClean="0">
                          <a:latin typeface="Cambria Math" panose="02040503050406030204" pitchFamily="18" charset="0"/>
                          <a:ea typeface="Cambria Math"/>
                        </a:rPr>
                        <m:t>𝛼</m:t>
                      </m:r>
                      <m:r>
                        <a:rPr lang="en-US" b="0" i="1" smtClean="0">
                          <a:latin typeface="Cambria Math"/>
                        </a:rPr>
                        <m:t>𝐿𝑁</m:t>
                      </m:r>
                      <m:r>
                        <a:rPr lang="en-US" b="0" i="1" smtClean="0">
                          <a:latin typeface="Cambria Math"/>
                        </a:rPr>
                        <m:t>=</m:t>
                      </m:r>
                      <m:r>
                        <a:rPr lang="en-US" b="0" i="1" smtClean="0">
                          <a:latin typeface="Cambria Math"/>
                        </a:rPr>
                        <m:t>𝐿𝐺</m:t>
                      </m:r>
                    </m:oMath>
                  </m:oMathPara>
                </a14:m>
                <a:endParaRPr lang="en-US" dirty="0"/>
              </a:p>
              <a:p>
                <a:pPr lvl="1"/>
                <a:r>
                  <a:rPr lang="en-US" dirty="0"/>
                  <a:t>Where </a:t>
                </a:r>
                <a14:m>
                  <m:oMath xmlns:m="http://schemas.openxmlformats.org/officeDocument/2006/math">
                    <m:r>
                      <a:rPr lang="en-US" b="0" i="1" smtClean="0">
                        <a:latin typeface="Cambria Math"/>
                      </a:rPr>
                      <m:t>𝐺</m:t>
                    </m:r>
                    <m:r>
                      <a:rPr lang="en-US" b="0" i="1" smtClean="0">
                        <a:latin typeface="Cambria Math"/>
                      </a:rPr>
                      <m:t> </m:t>
                    </m:r>
                  </m:oMath>
                </a14:m>
                <a:r>
                  <a:rPr lang="en-US" dirty="0"/>
                  <a:t>is 3 DOFs.</a:t>
                </a:r>
              </a:p>
              <a:p>
                <a:r>
                  <a:rPr lang="en-US" dirty="0"/>
                  <a:t>From here, a simple </a:t>
                </a:r>
                <a:r>
                  <a:rPr lang="en-US" dirty="0" err="1"/>
                  <a:t>psaudoinverse</a:t>
                </a:r>
                <a:r>
                  <a:rPr lang="en-US" dirty="0"/>
                  <a:t> (thought in least squares class) can be applied the get </a:t>
                </a:r>
                <a14:m>
                  <m:oMath xmlns:m="http://schemas.openxmlformats.org/officeDocument/2006/math">
                    <m:r>
                      <a:rPr lang="en-US" b="0" i="1" smtClean="0">
                        <a:latin typeface="Cambria Math"/>
                      </a:rPr>
                      <m:t>𝑁</m:t>
                    </m:r>
                    <m:r>
                      <a:rPr lang="en-US" b="0" i="1" smtClean="0">
                        <a:latin typeface="Cambria Math"/>
                      </a:rPr>
                      <m:t>:</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𝐿</m:t>
                              </m:r>
                            </m:e>
                          </m:d>
                        </m:e>
                        <m:sup>
                          <m:r>
                            <a:rPr lang="en-US" b="0" i="1" smtClean="0">
                              <a:latin typeface="Cambria Math"/>
                            </a:rPr>
                            <m:t>−1</m:t>
                          </m:r>
                        </m:sup>
                      </m:sSup>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𝐼</m:t>
                      </m:r>
                      <m:r>
                        <a:rPr lang="en-US" b="0" i="1" smtClean="0">
                          <a:latin typeface="Cambria Math"/>
                        </a:rPr>
                        <m:t>=</m:t>
                      </m:r>
                      <m:r>
                        <a:rPr lang="en-US" b="0" i="1" smtClean="0">
                          <a:latin typeface="Cambria Math"/>
                        </a:rPr>
                        <m:t>𝐺</m:t>
                      </m:r>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a:rPr>
                                <m:t>𝐺</m:t>
                              </m:r>
                            </m:e>
                          </m:d>
                        </m:e>
                      </m:d>
                      <m:r>
                        <a:rPr lang="en-US" b="0" i="1" smtClean="0">
                          <a:latin typeface="Cambria Math"/>
                        </a:rPr>
                        <m:t>=</m:t>
                      </m:r>
                      <m:sSub>
                        <m:sSubPr>
                          <m:ctrlPr>
                            <a:rPr lang="en-US" i="1">
                              <a:latin typeface="Cambria Math" panose="02040503050406030204" pitchFamily="18" charset="0"/>
                              <a:ea typeface="Cambria Math"/>
                            </a:rPr>
                          </m:ctrlPr>
                        </m:sSubPr>
                        <m:e>
                          <m:r>
                            <a:rPr lang="en-US" b="0" i="1" smtClean="0">
                              <a:latin typeface="Cambria Math" panose="02040503050406030204" pitchFamily="18" charset="0"/>
                              <a:ea typeface="Cambria Math"/>
                            </a:rPr>
                            <m:t>𝛼</m:t>
                          </m:r>
                          <m:r>
                            <a:rPr lang="en-US" b="0" i="1">
                              <a:latin typeface="Cambria Math"/>
                              <a:ea typeface="Cambria Math"/>
                            </a:rPr>
                            <m:t>𝜅</m:t>
                          </m:r>
                        </m:e>
                        <m:sub>
                          <m:r>
                            <a:rPr lang="en-US" b="0" i="1">
                              <a:latin typeface="Cambria Math"/>
                              <a:ea typeface="Cambria Math"/>
                            </a:rPr>
                            <m:t>𝑑</m:t>
                          </m:r>
                        </m:sub>
                      </m:sSub>
                      <m:r>
                        <a:rPr lang="en-US" b="0"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𝐺</m:t>
                          </m:r>
                        </m:num>
                        <m:den>
                          <m:r>
                            <a:rPr lang="en-US" b="0" i="1" smtClean="0">
                              <a:latin typeface="Cambria Math"/>
                              <a:ea typeface="Cambria Math"/>
                            </a:rPr>
                            <m:t>|</m:t>
                          </m:r>
                          <m:d>
                            <m:dPr>
                              <m:begChr m:val="|"/>
                              <m:endChr m:val="|"/>
                              <m:ctrlPr>
                                <a:rPr lang="en-US" i="1" smtClean="0">
                                  <a:latin typeface="Cambria Math" panose="02040503050406030204" pitchFamily="18" charset="0"/>
                                  <a:ea typeface="Cambria Math"/>
                                </a:rPr>
                              </m:ctrlPr>
                            </m:dPr>
                            <m:e>
                              <m:r>
                                <a:rPr lang="en-US" b="0" i="1" smtClean="0">
                                  <a:latin typeface="Cambria Math"/>
                                  <a:ea typeface="Cambria Math"/>
                                </a:rPr>
                                <m:t>𝐺</m:t>
                              </m:r>
                            </m:e>
                          </m:d>
                          <m:r>
                            <a:rPr lang="en-US" b="0" i="1" smtClean="0">
                              <a:latin typeface="Cambria Math"/>
                              <a:ea typeface="Cambria Math"/>
                            </a:rPr>
                            <m:t>|</m:t>
                          </m:r>
                        </m:den>
                      </m:f>
                      <m:r>
                        <a:rPr lang="en-US" b="0" i="1" smtClean="0">
                          <a:latin typeface="Cambria Math"/>
                          <a:ea typeface="Cambria Math"/>
                        </a:rPr>
                        <m:t>=</m:t>
                      </m:r>
                      <m:r>
                        <a:rPr lang="en-US" b="0" i="1" smtClean="0">
                          <a:latin typeface="Cambria Math"/>
                          <a:ea typeface="Cambria Math"/>
                        </a:rPr>
                        <m:t>𝑁</m:t>
                      </m:r>
                    </m:oMath>
                  </m:oMathPara>
                </a14:m>
                <a:endParaRPr lang="en-US" dirty="0"/>
              </a:p>
              <a:p>
                <a:pPr marL="457200" lvl="1" indent="0">
                  <a:buNone/>
                </a:pPr>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34" t="-1599"/>
                </a:stretch>
              </a:blipFill>
            </p:spPr>
            <p:txBody>
              <a:bodyPr/>
              <a:lstStyle/>
              <a:p>
                <a:r>
                  <a:rPr lang="en-US">
                    <a:noFill/>
                  </a:rPr>
                  <a:t> </a:t>
                </a:r>
              </a:p>
            </p:txBody>
          </p:sp>
        </mc:Fallback>
      </mc:AlternateContent>
    </p:spTree>
    <p:extLst>
      <p:ext uri="{BB962C8B-B14F-4D97-AF65-F5344CB8AC3E}">
        <p14:creationId xmlns:p14="http://schemas.microsoft.com/office/powerpoint/2010/main" val="226265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650" name="Picture 2"/>
          <p:cNvPicPr>
            <a:picLocks noChangeAspect="1" noChangeArrowheads="1"/>
          </p:cNvPicPr>
          <p:nvPr/>
        </p:nvPicPr>
        <p:blipFill>
          <a:blip r:embed="rId3" cstate="print"/>
          <a:srcRect/>
          <a:stretch>
            <a:fillRect/>
          </a:stretch>
        </p:blipFill>
        <p:spPr bwMode="auto">
          <a:xfrm>
            <a:off x="152400" y="1141413"/>
            <a:ext cx="1644650" cy="1644650"/>
          </a:xfrm>
          <a:prstGeom prst="rect">
            <a:avLst/>
          </a:prstGeom>
          <a:noFill/>
        </p:spPr>
      </p:pic>
      <p:pic>
        <p:nvPicPr>
          <p:cNvPr id="539651" name="Picture 3"/>
          <p:cNvPicPr>
            <a:picLocks noChangeAspect="1" noChangeArrowheads="1"/>
          </p:cNvPicPr>
          <p:nvPr/>
        </p:nvPicPr>
        <p:blipFill>
          <a:blip r:embed="rId4" cstate="print"/>
          <a:srcRect/>
          <a:stretch>
            <a:fillRect/>
          </a:stretch>
        </p:blipFill>
        <p:spPr bwMode="auto">
          <a:xfrm>
            <a:off x="1860550" y="1141413"/>
            <a:ext cx="1644650" cy="1644650"/>
          </a:xfrm>
          <a:prstGeom prst="rect">
            <a:avLst/>
          </a:prstGeom>
          <a:noFill/>
        </p:spPr>
      </p:pic>
      <p:pic>
        <p:nvPicPr>
          <p:cNvPr id="539652" name="Picture 4"/>
          <p:cNvPicPr>
            <a:picLocks noChangeAspect="1" noChangeArrowheads="1"/>
          </p:cNvPicPr>
          <p:nvPr/>
        </p:nvPicPr>
        <p:blipFill>
          <a:blip r:embed="rId5" cstate="print"/>
          <a:srcRect/>
          <a:stretch>
            <a:fillRect/>
          </a:stretch>
        </p:blipFill>
        <p:spPr bwMode="auto">
          <a:xfrm>
            <a:off x="3581400" y="1141413"/>
            <a:ext cx="1644650" cy="1644650"/>
          </a:xfrm>
          <a:prstGeom prst="rect">
            <a:avLst/>
          </a:prstGeom>
          <a:noFill/>
        </p:spPr>
      </p:pic>
      <p:pic>
        <p:nvPicPr>
          <p:cNvPr id="539653" name="Picture 5"/>
          <p:cNvPicPr>
            <a:picLocks noChangeAspect="1" noChangeArrowheads="1"/>
          </p:cNvPicPr>
          <p:nvPr/>
        </p:nvPicPr>
        <p:blipFill>
          <a:blip r:embed="rId6" cstate="print"/>
          <a:srcRect/>
          <a:stretch>
            <a:fillRect/>
          </a:stretch>
        </p:blipFill>
        <p:spPr bwMode="auto">
          <a:xfrm>
            <a:off x="5289550" y="1141413"/>
            <a:ext cx="1644650" cy="1644650"/>
          </a:xfrm>
          <a:prstGeom prst="rect">
            <a:avLst/>
          </a:prstGeom>
          <a:noFill/>
        </p:spPr>
      </p:pic>
      <p:pic>
        <p:nvPicPr>
          <p:cNvPr id="539654" name="Picture 6"/>
          <p:cNvPicPr>
            <a:picLocks noChangeAspect="1" noChangeArrowheads="1"/>
          </p:cNvPicPr>
          <p:nvPr/>
        </p:nvPicPr>
        <p:blipFill>
          <a:blip r:embed="rId7" cstate="print"/>
          <a:srcRect/>
          <a:stretch>
            <a:fillRect/>
          </a:stretch>
        </p:blipFill>
        <p:spPr bwMode="auto">
          <a:xfrm>
            <a:off x="7010400" y="1141413"/>
            <a:ext cx="1644650" cy="1644650"/>
          </a:xfrm>
          <a:prstGeom prst="rect">
            <a:avLst/>
          </a:prstGeom>
          <a:noFill/>
        </p:spPr>
      </p:pic>
      <p:sp>
        <p:nvSpPr>
          <p:cNvPr id="539655" name="Rectangle 7"/>
          <p:cNvSpPr>
            <a:spLocks noGrp="1" noChangeArrowheads="1"/>
          </p:cNvSpPr>
          <p:nvPr>
            <p:ph type="title"/>
          </p:nvPr>
        </p:nvSpPr>
        <p:spPr/>
        <p:txBody>
          <a:bodyPr/>
          <a:lstStyle/>
          <a:p>
            <a:r>
              <a:rPr lang="en-US" dirty="0"/>
              <a:t>Side note: photometric stereo</a:t>
            </a:r>
            <a:endParaRPr lang="en-GB" dirty="0"/>
          </a:p>
        </p:txBody>
      </p:sp>
      <p:pic>
        <p:nvPicPr>
          <p:cNvPr id="539656" name="Picture 8"/>
          <p:cNvPicPr>
            <a:picLocks noChangeAspect="1" noChangeArrowheads="1"/>
          </p:cNvPicPr>
          <p:nvPr/>
        </p:nvPicPr>
        <p:blipFill>
          <a:blip r:embed="rId8" cstate="print"/>
          <a:srcRect/>
          <a:stretch>
            <a:fillRect/>
          </a:stretch>
        </p:blipFill>
        <p:spPr bwMode="auto">
          <a:xfrm>
            <a:off x="1295400" y="3581400"/>
            <a:ext cx="2870200" cy="2870200"/>
          </a:xfrm>
          <a:prstGeom prst="rect">
            <a:avLst/>
          </a:prstGeom>
          <a:noFill/>
        </p:spPr>
      </p:pic>
      <p:pic>
        <p:nvPicPr>
          <p:cNvPr id="539657" name="Picture 9"/>
          <p:cNvPicPr>
            <a:picLocks noChangeAspect="1" noChangeArrowheads="1"/>
          </p:cNvPicPr>
          <p:nvPr/>
        </p:nvPicPr>
        <p:blipFill>
          <a:blip r:embed="rId9" cstate="print"/>
          <a:srcRect/>
          <a:stretch>
            <a:fillRect/>
          </a:stretch>
        </p:blipFill>
        <p:spPr bwMode="auto">
          <a:xfrm>
            <a:off x="4267200" y="3429000"/>
            <a:ext cx="4343400" cy="3298825"/>
          </a:xfrm>
          <a:prstGeom prst="rect">
            <a:avLst/>
          </a:prstGeom>
          <a:noFill/>
        </p:spPr>
      </p:pic>
      <p:sp>
        <p:nvSpPr>
          <p:cNvPr id="539658" name="AutoShape 10"/>
          <p:cNvSpPr>
            <a:spLocks noChangeArrowheads="1"/>
          </p:cNvSpPr>
          <p:nvPr/>
        </p:nvSpPr>
        <p:spPr bwMode="auto">
          <a:xfrm rot="5400000">
            <a:off x="-38100" y="3314700"/>
            <a:ext cx="1676400" cy="838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6600"/>
          </a:solidFill>
          <a:ln w="25400">
            <a:solidFill>
              <a:srgbClr val="FF0000"/>
            </a:solidFill>
            <a:miter lim="800000"/>
            <a:headEnd/>
            <a:tailEnd/>
          </a:ln>
          <a:effectLst/>
        </p:spPr>
        <p:txBody>
          <a:bodyPr wrap="none" anchor="ctr"/>
          <a:lstStyle/>
          <a:p>
            <a:endParaRPr lang="en-US"/>
          </a:p>
        </p:txBody>
      </p:sp>
      <p:sp>
        <p:nvSpPr>
          <p:cNvPr id="539659" name="Text Box 11"/>
          <p:cNvSpPr txBox="1">
            <a:spLocks noChangeArrowheads="1"/>
          </p:cNvSpPr>
          <p:nvPr/>
        </p:nvSpPr>
        <p:spPr bwMode="auto">
          <a:xfrm>
            <a:off x="1106488" y="3011488"/>
            <a:ext cx="2662237" cy="457200"/>
          </a:xfrm>
          <a:prstGeom prst="rect">
            <a:avLst/>
          </a:prstGeom>
          <a:noFill/>
          <a:ln w="9525">
            <a:noFill/>
            <a:miter lim="800000"/>
            <a:headEnd/>
            <a:tailEnd/>
          </a:ln>
          <a:effectLst/>
        </p:spPr>
        <p:txBody>
          <a:bodyPr wrap="none">
            <a:spAutoFit/>
          </a:bodyPr>
          <a:lstStyle/>
          <a:p>
            <a:r>
              <a:rPr lang="en-US"/>
              <a:t>Recovered albedo</a:t>
            </a:r>
          </a:p>
        </p:txBody>
      </p:sp>
      <p:sp>
        <p:nvSpPr>
          <p:cNvPr id="539660" name="Text Box 12"/>
          <p:cNvSpPr txBox="1">
            <a:spLocks noChangeArrowheads="1"/>
          </p:cNvSpPr>
          <p:nvPr/>
        </p:nvSpPr>
        <p:spPr bwMode="auto">
          <a:xfrm>
            <a:off x="4800600" y="3048000"/>
            <a:ext cx="3322638" cy="457200"/>
          </a:xfrm>
          <a:prstGeom prst="rect">
            <a:avLst/>
          </a:prstGeom>
          <a:noFill/>
          <a:ln w="9525">
            <a:noFill/>
            <a:miter lim="800000"/>
            <a:headEnd/>
            <a:tailEnd/>
          </a:ln>
          <a:effectLst/>
        </p:spPr>
        <p:txBody>
          <a:bodyPr wrap="none">
            <a:spAutoFit/>
          </a:bodyPr>
          <a:lstStyle/>
          <a:p>
            <a:r>
              <a:rPr lang="en-US"/>
              <a:t>Recovered normal field</a:t>
            </a:r>
          </a:p>
        </p:txBody>
      </p:sp>
      <p:sp>
        <p:nvSpPr>
          <p:cNvPr id="539661" name="Text Box 13"/>
          <p:cNvSpPr txBox="1">
            <a:spLocks noChangeArrowheads="1"/>
          </p:cNvSpPr>
          <p:nvPr/>
        </p:nvSpPr>
        <p:spPr bwMode="auto">
          <a:xfrm>
            <a:off x="7086600" y="6553200"/>
            <a:ext cx="2244725" cy="304800"/>
          </a:xfrm>
          <a:prstGeom prst="rect">
            <a:avLst/>
          </a:prstGeom>
          <a:noFill/>
          <a:ln w="9525">
            <a:noFill/>
            <a:miter lim="800000"/>
            <a:headEnd/>
            <a:tailEnd/>
          </a:ln>
          <a:effectLst/>
        </p:spPr>
        <p:txBody>
          <a:bodyPr wrap="none">
            <a:spAutoFit/>
          </a:bodyPr>
          <a:lstStyle/>
          <a:p>
            <a:r>
              <a:rPr lang="en-US" sz="1400" dirty="0"/>
              <a:t>Forsyth &amp; Ponce, Sec. 5.4</a:t>
            </a:r>
          </a:p>
        </p:txBody>
      </p:sp>
    </p:spTree>
    <p:extLst>
      <p:ext uri="{BB962C8B-B14F-4D97-AF65-F5344CB8AC3E}">
        <p14:creationId xmlns:p14="http://schemas.microsoft.com/office/powerpoint/2010/main" val="104739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specular surface is one that reflected light is returned mainly on the mirrored reflected vector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𝑅</m:t>
                        </m:r>
                      </m:e>
                    </m:acc>
                    <m:r>
                      <a:rPr lang="en-US" b="0" i="0" smtClean="0">
                        <a:latin typeface="Cambria Math"/>
                      </a:rPr>
                      <m:t>.</m:t>
                    </m:r>
                  </m:oMath>
                </a14:m>
                <a:endParaRPr lang="en-US" dirty="0"/>
              </a:p>
              <a:p>
                <a:pPr lvl="1"/>
                <a:r>
                  <a:rPr lang="en-US" dirty="0"/>
                  <a:t>A mirror is a kind of specular surface where the ray is reflected only in the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𝑅</m:t>
                        </m:r>
                      </m:e>
                    </m:acc>
                  </m:oMath>
                </a14:m>
                <a:r>
                  <a:rPr lang="en-US" dirty="0"/>
                  <a:t> Direction.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atchapixel.com/images/upload/shading-intro2/shad2-ph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75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common model of a specular surface is: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b="0" i="1" smtClean="0">
                              <a:latin typeface="Cambria Math"/>
                              <a:ea typeface="Cambria Math"/>
                            </a:rPr>
                            <m:t>)</m:t>
                          </m:r>
                        </m:e>
                        <m:sup>
                          <m:r>
                            <a:rPr lang="en-US" b="0" i="1" smtClean="0">
                              <a:latin typeface="Cambria Math"/>
                            </a:rPr>
                            <m:t>𝑛</m:t>
                          </m:r>
                        </m:sup>
                      </m:sSup>
                    </m:oMath>
                  </m:oMathPara>
                </a14:m>
                <a:endParaRPr lang="en-US" dirty="0"/>
              </a:p>
              <a:p>
                <a:pPr lvl="1"/>
                <a14:m>
                  <m:oMath xmlns:m="http://schemas.openxmlformats.org/officeDocument/2006/math">
                    <m:r>
                      <a:rPr lang="en-US" b="0" i="1" smtClean="0">
                        <a:latin typeface="Cambria Math"/>
                      </a:rPr>
                      <m:t>𝑛</m:t>
                    </m:r>
                  </m:oMath>
                </a14:m>
                <a:r>
                  <a:rPr lang="en-US" dirty="0"/>
                  <a:t> is a </a:t>
                </a:r>
                <a:r>
                  <a:rPr lang="en-US" b="1" dirty="0"/>
                  <a:t>shininess</a:t>
                </a:r>
                <a:r>
                  <a:rPr lang="en-US" dirty="0"/>
                  <a:t> constant for this material, which is larger for surfaces that are smoother and more mirror-like.</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𝑠</m:t>
                        </m:r>
                      </m:sub>
                    </m:sSub>
                  </m:oMath>
                </a14:m>
                <a:r>
                  <a:rPr lang="en-US" dirty="0"/>
                  <a:t> is the specular reflectance coefficient. </a:t>
                </a:r>
                <a:r>
                  <a:rPr lang="en-US" dirty="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ea typeface="Cambria Math"/>
                      </a:rPr>
                      <m:t>𝜖</m:t>
                    </m:r>
                    <m:r>
                      <a:rPr lang="en-US" i="1">
                        <a:latin typeface="Cambria Math"/>
                        <a:ea typeface="Cambria Math"/>
                      </a:rPr>
                      <m:t>[0,1]</m:t>
                    </m:r>
                  </m:oMath>
                </a14:m>
                <a:endParaRPr lang="en-US" b="1"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7055768" y="685800"/>
            <a:ext cx="1947246" cy="126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s://www.scratchapixel.com/images/upload/shading-intro2/shad2-pho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Diffused and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Surfaces can combine both features with some kind of weighting such as:</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i="1">
                          <a:latin typeface="Cambria Math"/>
                        </a:rPr>
                        <m:t>=</m:t>
                      </m:r>
                      <m:sSub>
                        <m:sSubPr>
                          <m:ctrlPr>
                            <a:rPr lang="en-US" b="0" i="1" smtClean="0">
                              <a:latin typeface="Cambria Math" panose="02040503050406030204" pitchFamily="18" charset="0"/>
                              <a:ea typeface="Cambria Math"/>
                            </a:rPr>
                          </m:ctrlPr>
                        </m:sSubPr>
                        <m:e>
                          <m:r>
                            <a:rPr lang="en-US" i="1" smtClean="0">
                              <a:latin typeface="Cambria Math"/>
                              <a:ea typeface="Cambria Math"/>
                            </a:rPr>
                            <m:t>𝜅</m:t>
                          </m:r>
                        </m:e>
                        <m:sub>
                          <m:r>
                            <a:rPr lang="en-US" b="0" i="1" smtClean="0">
                              <a:latin typeface="Cambria Math"/>
                              <a:ea typeface="Cambria Math"/>
                            </a:rPr>
                            <m:t>𝑑</m:t>
                          </m:r>
                        </m:sub>
                      </m:sSub>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i="1">
                                  <a:latin typeface="Cambria Math"/>
                                </a:rPr>
                                <m:t>𝐿</m:t>
                              </m:r>
                            </m:e>
                          </m:acc>
                          <m:r>
                            <a:rPr lang="el-GR" i="1" dirty="0">
                              <a:latin typeface="Cambria Math"/>
                              <a:ea typeface="Cambria Math"/>
                            </a:rPr>
                            <m:t>∙</m:t>
                          </m:r>
                          <m:acc>
                            <m:accPr>
                              <m:chr m:val="̂"/>
                              <m:ctrlPr>
                                <a:rPr lang="en-US" b="1" i="1">
                                  <a:latin typeface="Cambria Math" panose="02040503050406030204" pitchFamily="18" charset="0"/>
                                </a:rPr>
                              </m:ctrlPr>
                            </m:accPr>
                            <m:e>
                              <m:r>
                                <a:rPr lang="en-US" i="1">
                                  <a:latin typeface="Cambria Math"/>
                                </a:rPr>
                                <m:t>𝑁</m:t>
                              </m:r>
                            </m:e>
                          </m:acc>
                        </m:e>
                      </m:d>
                      <m:sSup>
                        <m:sSupPr>
                          <m:ctrlPr>
                            <a:rPr lang="en-US" i="1">
                              <a:latin typeface="Cambria Math" panose="02040503050406030204" pitchFamily="18" charset="0"/>
                            </a:rPr>
                          </m:ctrlPr>
                        </m:sSupPr>
                        <m:e>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i="1">
                              <a:latin typeface="Cambria Math"/>
                              <a:ea typeface="Cambria Math"/>
                            </a:rPr>
                            <m:t>)</m:t>
                          </m:r>
                        </m:e>
                        <m:sup>
                          <m:r>
                            <a:rPr lang="en-US" i="1">
                              <a:latin typeface="Cambria Math"/>
                            </a:rPr>
                            <m:t>𝑛</m:t>
                          </m:r>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4098" name="Picture 2" descr="Image result for diffused and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33900"/>
            <a:ext cx="41529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65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Ambient light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In some rendering techniques light reflection is only computed in first order- light ray from source to object and to camera. </a:t>
                </a:r>
              </a:p>
              <a:p>
                <a:pPr lvl="1"/>
                <a:r>
                  <a:rPr lang="en-US" dirty="0"/>
                  <a:t>It does not compute secondary reflection of light (= being reflected at one object and indirectly illuminates another object). </a:t>
                </a:r>
              </a:p>
              <a:p>
                <a:r>
                  <a:rPr lang="en-US" dirty="0"/>
                  <a:t>To account for secondary reflection, a general light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𝑎</m:t>
                        </m:r>
                      </m:sub>
                    </m:sSub>
                  </m:oMath>
                </a14:m>
                <a:r>
                  <a:rPr lang="en-US" dirty="0"/>
                  <a:t> is added that distributes homogeneously through the entire 3D scene, which is called </a:t>
                </a:r>
                <a:r>
                  <a:rPr lang="en-US" b="1" dirty="0"/>
                  <a:t>ambient light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pic>
        <p:nvPicPr>
          <p:cNvPr id="9218" name="Picture 2" descr="Image result for ambient light rend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4724400"/>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69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Phong</a:t>
            </a:r>
            <a:r>
              <a:rPr lang="en-US" dirty="0"/>
              <a:t> reflection model</a:t>
            </a:r>
          </a:p>
        </p:txBody>
      </p:sp>
      <p:sp>
        <p:nvSpPr>
          <p:cNvPr id="3" name="Content Placeholder 2"/>
          <p:cNvSpPr>
            <a:spLocks noGrp="1"/>
          </p:cNvSpPr>
          <p:nvPr>
            <p:ph idx="1"/>
          </p:nvPr>
        </p:nvSpPr>
        <p:spPr/>
        <p:txBody>
          <a:bodyPr/>
          <a:lstStyle/>
          <a:p>
            <a:r>
              <a:rPr lang="en-US" dirty="0"/>
              <a:t> Bui </a:t>
            </a:r>
            <a:r>
              <a:rPr lang="en-US" dirty="0" err="1"/>
              <a:t>Tuong</a:t>
            </a:r>
            <a:r>
              <a:rPr lang="en-US" dirty="0"/>
              <a:t> </a:t>
            </a:r>
            <a:r>
              <a:rPr lang="en-US" dirty="0" err="1"/>
              <a:t>Phong</a:t>
            </a:r>
            <a:r>
              <a:rPr lang="en-US" dirty="0"/>
              <a:t> used ambient, diffused and specular reflections in a well known illumination model known as </a:t>
            </a:r>
            <a:r>
              <a:rPr lang="en-US" b="1" dirty="0" err="1"/>
              <a:t>Phong</a:t>
            </a:r>
            <a:r>
              <a:rPr lang="en-US" b="1" dirty="0"/>
              <a:t> reflection model:</a:t>
            </a:r>
          </a:p>
          <a:p>
            <a:endParaRPr lang="en-US" b="1" dirty="0"/>
          </a:p>
          <a:p>
            <a:endParaRPr lang="en-US" b="1" dirty="0"/>
          </a:p>
          <a:p>
            <a:r>
              <a:rPr lang="en-US" dirty="0"/>
              <a:t>Demo: </a:t>
            </a:r>
            <a:r>
              <a:rPr lang="en-US" dirty="0">
                <a:hlinkClick r:id="rId3"/>
              </a:rPr>
              <a:t>http://www.cs.toronto.edu/~jacobson/phong-demo/</a:t>
            </a:r>
            <a:endParaRPr lang="en-US" dirty="0"/>
          </a:p>
          <a:p>
            <a:endParaRPr lang="en-US" dirty="0"/>
          </a:p>
          <a:p>
            <a:pPr marL="0" indent="0">
              <a:buNone/>
            </a:pPr>
            <a:endParaRPr lang="en-US" b="1" dirty="0"/>
          </a:p>
        </p:txBody>
      </p:sp>
      <p:pic>
        <p:nvPicPr>
          <p:cNvPr id="8194" name="Picture 2" descr="https://upload.wikimedia.org/wikipedia/commons/6/6b/Phong_components_version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19600"/>
            <a:ext cx="8458200" cy="2353892"/>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https://latex.codecogs.com/gif.latex?%5Cdpi%7B300%7D%20I_%5Ctext%7Br%7D%20%3D%20k_%5Ctext%7Ba%7D%20I_%5Ctext%7Ba%7D%20&amp;plus;%20%5Csum_%7Bm%5C%3B%5Cin%5C%3B%5Ctext%7Blights%7D%7D%20%28k_%5Ctext%7Bd%7D%20%28%5Chat%7BL%7D_m%20%5Ccdot%20%5Chat%7BN%7D%29%20I_%7Bm%7D%20&amp;plus;%20k_%5Ctext%7Bs%7D%20%28%5Chat%7BR%7D_m%20%5Ccdot%20%5Chat%7BV%7D%29%5E%7Bn%7DI_%7Bm%7D%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8458200" cy="88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8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862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047-0BFF-4227-B87F-3035609C65D8}"/>
              </a:ext>
            </a:extLst>
          </p:cNvPr>
          <p:cNvSpPr>
            <a:spLocks noGrp="1"/>
          </p:cNvSpPr>
          <p:nvPr>
            <p:ph type="title"/>
          </p:nvPr>
        </p:nvSpPr>
        <p:spPr/>
        <p:txBody>
          <a:bodyPr/>
          <a:lstStyle/>
          <a:p>
            <a:r>
              <a:rPr lang="en-US" dirty="0" err="1"/>
              <a:t>Phong</a:t>
            </a:r>
            <a:r>
              <a:rPr lang="en-US" dirty="0"/>
              <a:t> model limitations</a:t>
            </a:r>
          </a:p>
        </p:txBody>
      </p:sp>
      <p:sp>
        <p:nvSpPr>
          <p:cNvPr id="3" name="Content Placeholder 2">
            <a:extLst>
              <a:ext uri="{FF2B5EF4-FFF2-40B4-BE49-F238E27FC236}">
                <a16:creationId xmlns:a16="http://schemas.microsoft.com/office/drawing/2014/main" id="{633CE3FF-3D53-46D5-AD18-41AFCF824874}"/>
              </a:ext>
            </a:extLst>
          </p:cNvPr>
          <p:cNvSpPr>
            <a:spLocks noGrp="1"/>
          </p:cNvSpPr>
          <p:nvPr>
            <p:ph idx="1"/>
          </p:nvPr>
        </p:nvSpPr>
        <p:spPr/>
        <p:txBody>
          <a:bodyPr/>
          <a:lstStyle/>
          <a:p>
            <a:r>
              <a:rPr lang="en-US" dirty="0" err="1"/>
              <a:t>Phong</a:t>
            </a:r>
            <a:r>
              <a:rPr lang="en-US" dirty="0"/>
              <a:t> model doesn’t account for refraction and Interreflections.</a:t>
            </a:r>
          </a:p>
          <a:p>
            <a:endParaRPr lang="en-US" dirty="0"/>
          </a:p>
        </p:txBody>
      </p:sp>
    </p:spTree>
    <p:extLst>
      <p:ext uri="{BB962C8B-B14F-4D97-AF65-F5344CB8AC3E}">
        <p14:creationId xmlns:p14="http://schemas.microsoft.com/office/powerpoint/2010/main" val="219592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17A2E47-41F1-4B63-B049-8DF717B9DBC0}"/>
              </a:ext>
            </a:extLst>
          </p:cNvPr>
          <p:cNvSpPr>
            <a:spLocks noGrp="1"/>
          </p:cNvSpPr>
          <p:nvPr>
            <p:ph idx="1"/>
          </p:nvPr>
        </p:nvSpPr>
        <p:spPr>
          <a:xfrm>
            <a:off x="152400" y="762000"/>
            <a:ext cx="8839200" cy="5715000"/>
          </a:xfrm>
        </p:spPr>
        <p:txBody>
          <a:bodyPr/>
          <a:lstStyle/>
          <a:p>
            <a:r>
              <a:rPr lang="en-US" b="1" dirty="0"/>
              <a:t>interreflection</a:t>
            </a:r>
            <a:r>
              <a:rPr lang="en-US" dirty="0"/>
              <a:t> - reciprocal reflection between two reflecting surfaces</a:t>
            </a: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1026" name="Picture 2" descr="Image result for interreflections">
            <a:extLst>
              <a:ext uri="{FF2B5EF4-FFF2-40B4-BE49-F238E27FC236}">
                <a16:creationId xmlns:a16="http://schemas.microsoft.com/office/drawing/2014/main" id="{EAA86C87-AFFF-4203-8131-1579AC82A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731394"/>
            <a:ext cx="4552950" cy="451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19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F8D042-62B5-4315-BFB3-3D6D133615AD}"/>
              </a:ext>
            </a:extLst>
          </p:cNvPr>
          <p:cNvSpPr>
            <a:spLocks noGrp="1"/>
          </p:cNvSpPr>
          <p:nvPr>
            <p:ph idx="1"/>
          </p:nvPr>
        </p:nvSpPr>
        <p:spPr>
          <a:xfrm>
            <a:off x="152400" y="762000"/>
            <a:ext cx="8839200" cy="5715000"/>
          </a:xfrm>
        </p:spPr>
        <p:txBody>
          <a:bodyPr/>
          <a:lstStyle/>
          <a:p>
            <a:r>
              <a:rPr lang="en-US" dirty="0"/>
              <a:t>BRDF assumes single point of impact. It doesn't account for light rays that refract/scatters through a medium.</a:t>
            </a:r>
            <a:endParaRPr lang="en-US" b="1" dirty="0"/>
          </a:p>
          <a:p>
            <a:r>
              <a:rPr lang="en-US" b="1" dirty="0"/>
              <a:t>Refraction</a:t>
            </a:r>
            <a:r>
              <a:rPr lang="en-US" dirty="0"/>
              <a:t> is the change in direction of a wave passing from one medium to another or from a gradual change in the medium.</a:t>
            </a:r>
          </a:p>
          <a:p>
            <a:r>
              <a:rPr lang="en-US" dirty="0"/>
              <a:t>One point of entry, one (other) point of exit.</a:t>
            </a:r>
          </a:p>
          <a:p>
            <a:pPr marL="0" indent="0">
              <a:buNone/>
            </a:pPr>
            <a:endParaRPr lang="en-US" b="1" dirty="0"/>
          </a:p>
        </p:txBody>
      </p:sp>
      <p:sp>
        <p:nvSpPr>
          <p:cNvPr id="2" name="Title 1"/>
          <p:cNvSpPr>
            <a:spLocks noGrp="1"/>
          </p:cNvSpPr>
          <p:nvPr>
            <p:ph type="title"/>
          </p:nvPr>
        </p:nvSpPr>
        <p:spPr/>
        <p:txBody>
          <a:bodyPr/>
          <a:lstStyle/>
          <a:p>
            <a:r>
              <a:rPr lang="en-US" dirty="0"/>
              <a:t>BRDF limitations</a:t>
            </a:r>
          </a:p>
        </p:txBody>
      </p:sp>
      <p:pic>
        <p:nvPicPr>
          <p:cNvPr id="71682" name="Picture 2" descr="http://farm2.static.flickr.com/1320/902941386_6a0c368f8c_o.jpg"/>
          <p:cNvPicPr>
            <a:picLocks noChangeAspect="1" noChangeArrowheads="1"/>
          </p:cNvPicPr>
          <p:nvPr/>
        </p:nvPicPr>
        <p:blipFill>
          <a:blip r:embed="rId3" cstate="print"/>
          <a:srcRect/>
          <a:stretch>
            <a:fillRect/>
          </a:stretch>
        </p:blipFill>
        <p:spPr bwMode="auto">
          <a:xfrm>
            <a:off x="76200" y="3648074"/>
            <a:ext cx="4045308" cy="3038476"/>
          </a:xfrm>
          <a:prstGeom prst="rect">
            <a:avLst/>
          </a:prstGeom>
          <a:noFill/>
        </p:spPr>
      </p:pic>
      <p:pic>
        <p:nvPicPr>
          <p:cNvPr id="2050" name="Picture 2" descr="Image result for refraction">
            <a:extLst>
              <a:ext uri="{FF2B5EF4-FFF2-40B4-BE49-F238E27FC236}">
                <a16:creationId xmlns:a16="http://schemas.microsoft.com/office/drawing/2014/main" id="{F726705F-2BFA-4658-B91C-5330F6C527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3657600"/>
            <a:ext cx="4572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3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331E5C9-2726-42EF-8E96-373AF3A5E3C1}"/>
              </a:ext>
            </a:extLst>
          </p:cNvPr>
          <p:cNvSpPr>
            <a:spLocks noGrp="1"/>
          </p:cNvSpPr>
          <p:nvPr>
            <p:ph idx="1"/>
          </p:nvPr>
        </p:nvSpPr>
        <p:spPr>
          <a:xfrm>
            <a:off x="152400" y="762000"/>
            <a:ext cx="8839200" cy="5715000"/>
          </a:xfrm>
        </p:spPr>
        <p:txBody>
          <a:bodyPr/>
          <a:lstStyle/>
          <a:p>
            <a:r>
              <a:rPr lang="en-US" b="1" dirty="0"/>
              <a:t>Subsurface scattering</a:t>
            </a:r>
            <a:r>
              <a:rPr lang="en-US" dirty="0"/>
              <a:t> is a mechanism of light transport in which light that penetrates the surface of a translucent object, is scattered by interacting with the material, and exits the surface at a different point.</a:t>
            </a:r>
          </a:p>
          <a:p>
            <a:r>
              <a:rPr lang="en-US" dirty="0"/>
              <a:t>One point of entry, multiple exit points.</a:t>
            </a:r>
          </a:p>
          <a:p>
            <a:endParaRPr lang="en-US" b="1" dirty="0"/>
          </a:p>
        </p:txBody>
      </p:sp>
      <p:sp>
        <p:nvSpPr>
          <p:cNvPr id="2" name="Title 1"/>
          <p:cNvSpPr>
            <a:spLocks noGrp="1"/>
          </p:cNvSpPr>
          <p:nvPr>
            <p:ph type="title"/>
          </p:nvPr>
        </p:nvSpPr>
        <p:spPr/>
        <p:txBody>
          <a:bodyPr>
            <a:normAutofit/>
          </a:bodyPr>
          <a:lstStyle/>
          <a:p>
            <a:r>
              <a:rPr lang="en-US" dirty="0"/>
              <a:t>BRDF limitations</a:t>
            </a:r>
          </a:p>
        </p:txBody>
      </p:sp>
      <p:pic>
        <p:nvPicPr>
          <p:cNvPr id="75778" name="Picture 2" descr="http://www.atlsemi.com/ver3/products/tech/cinefx08.jpg"/>
          <p:cNvPicPr>
            <a:picLocks noChangeAspect="1" noChangeArrowheads="1"/>
          </p:cNvPicPr>
          <p:nvPr/>
        </p:nvPicPr>
        <p:blipFill>
          <a:blip r:embed="rId2" cstate="print"/>
          <a:srcRect/>
          <a:stretch>
            <a:fillRect/>
          </a:stretch>
        </p:blipFill>
        <p:spPr bwMode="auto">
          <a:xfrm>
            <a:off x="5181600" y="3048000"/>
            <a:ext cx="3733800" cy="3733800"/>
          </a:xfrm>
          <a:prstGeom prst="rect">
            <a:avLst/>
          </a:prstGeom>
          <a:noFill/>
        </p:spPr>
      </p:pic>
    </p:spTree>
    <p:extLst>
      <p:ext uri="{BB962C8B-B14F-4D97-AF65-F5344CB8AC3E}">
        <p14:creationId xmlns:p14="http://schemas.microsoft.com/office/powerpoint/2010/main" val="68552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A13B-B0BB-4D92-85E1-0AC8CAF20744}"/>
              </a:ext>
            </a:extLst>
          </p:cNvPr>
          <p:cNvSpPr>
            <a:spLocks noGrp="1"/>
          </p:cNvSpPr>
          <p:nvPr>
            <p:ph type="title"/>
          </p:nvPr>
        </p:nvSpPr>
        <p:spPr/>
        <p:txBody>
          <a:bodyPr/>
          <a:lstStyle/>
          <a:p>
            <a:r>
              <a:rPr lang="en-US" dirty="0"/>
              <a:t>Wave- particle duality</a:t>
            </a:r>
          </a:p>
        </p:txBody>
      </p:sp>
      <p:sp>
        <p:nvSpPr>
          <p:cNvPr id="3" name="Content Placeholder 2">
            <a:extLst>
              <a:ext uri="{FF2B5EF4-FFF2-40B4-BE49-F238E27FC236}">
                <a16:creationId xmlns:a16="http://schemas.microsoft.com/office/drawing/2014/main" id="{96BECD41-7475-4AB4-89E2-4A19066F9F6B}"/>
              </a:ext>
            </a:extLst>
          </p:cNvPr>
          <p:cNvSpPr>
            <a:spLocks noGrp="1"/>
          </p:cNvSpPr>
          <p:nvPr>
            <p:ph idx="1"/>
          </p:nvPr>
        </p:nvSpPr>
        <p:spPr/>
        <p:txBody>
          <a:bodyPr/>
          <a:lstStyle/>
          <a:p>
            <a:r>
              <a:rPr lang="en-US" b="1" dirty="0"/>
              <a:t>Wave–particle duality</a:t>
            </a:r>
            <a:r>
              <a:rPr lang="en-US" dirty="0"/>
              <a:t> is the concept in quantum mechanics that every particle or quantum entity (such as light) may be described as either a particle or a wave. [Wikipedia] </a:t>
            </a:r>
          </a:p>
          <a:p>
            <a:r>
              <a:rPr lang="en-US" dirty="0"/>
              <a:t>Refraction is an electromagnetic wave characteristic.</a:t>
            </a:r>
          </a:p>
          <a:p>
            <a:r>
              <a:rPr lang="en-US" dirty="0"/>
              <a:t>Subsurface scattering is a particle characteristic. </a:t>
            </a:r>
          </a:p>
        </p:txBody>
      </p:sp>
    </p:spTree>
    <p:extLst>
      <p:ext uri="{BB962C8B-B14F-4D97-AF65-F5344CB8AC3E}">
        <p14:creationId xmlns:p14="http://schemas.microsoft.com/office/powerpoint/2010/main" val="292275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b="1" dirty="0"/>
              <a:t>Pinhole camera</a:t>
            </a:r>
          </a:p>
          <a:p>
            <a:r>
              <a:rPr lang="en-US" dirty="0"/>
              <a:t>Digital camera</a:t>
            </a:r>
          </a:p>
          <a:p>
            <a:r>
              <a:rPr lang="en-US" dirty="0"/>
              <a:t>The human eye</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normAutofit/>
          </a:bodyPr>
          <a:lstStyle/>
          <a:p>
            <a:r>
              <a:rPr lang="en-US" dirty="0"/>
              <a:t>Pinhole imaging</a:t>
            </a:r>
            <a:endParaRPr dirty="0"/>
          </a:p>
        </p:txBody>
      </p:sp>
      <p:sp>
        <p:nvSpPr>
          <p:cNvPr id="5" name="Content Placeholder 4">
            <a:extLst>
              <a:ext uri="{FF2B5EF4-FFF2-40B4-BE49-F238E27FC236}">
                <a16:creationId xmlns:a16="http://schemas.microsoft.com/office/drawing/2014/main" id="{6B25ED5D-2F86-43CF-9E44-0C259685F0AC}"/>
              </a:ext>
            </a:extLst>
          </p:cNvPr>
          <p:cNvSpPr>
            <a:spLocks noGrp="1"/>
          </p:cNvSpPr>
          <p:nvPr>
            <p:ph idx="1"/>
          </p:nvPr>
        </p:nvSpPr>
        <p:spPr/>
        <p:txBody>
          <a:bodyPr/>
          <a:lstStyle/>
          <a:p>
            <a:r>
              <a:rPr lang="en-US" dirty="0">
                <a:highlight>
                  <a:srgbClr val="FFFF00"/>
                </a:highlight>
              </a:rPr>
              <a:t>What would an image taken like this look like?</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71" name="Group 70">
            <a:extLst>
              <a:ext uri="{FF2B5EF4-FFF2-40B4-BE49-F238E27FC236}">
                <a16:creationId xmlns:a16="http://schemas.microsoft.com/office/drawing/2014/main" id="{8242820D-E05A-4AE6-BA76-19A70E775A7E}"/>
              </a:ext>
            </a:extLst>
          </p:cNvPr>
          <p:cNvGrpSpPr/>
          <p:nvPr/>
        </p:nvGrpSpPr>
        <p:grpSpPr>
          <a:xfrm>
            <a:off x="5140258" y="2204575"/>
            <a:ext cx="68580" cy="2743200"/>
            <a:chOff x="8293100" y="2546350"/>
            <a:chExt cx="127000" cy="3429000"/>
          </a:xfrm>
          <a:solidFill>
            <a:schemeClr val="tx1"/>
          </a:solidFill>
        </p:grpSpPr>
        <p:sp>
          <p:nvSpPr>
            <p:cNvPr id="72" name="Rectangle 71">
              <a:extLst>
                <a:ext uri="{FF2B5EF4-FFF2-40B4-BE49-F238E27FC236}">
                  <a16:creationId xmlns:a16="http://schemas.microsoft.com/office/drawing/2014/main" id="{C1D2A83C-D047-4663-8348-2D1CA26E6F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0F2BC279-6BCA-47DE-BD12-320515110B9E}"/>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C2CA5900-B45D-486F-B7A5-C5D4C0FB4A6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C2B73A0E-D15D-4232-8FE5-E43A1AA7B040}"/>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0BADD96A-47FA-4B37-B43D-A993FE3FC4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0200C975-78D1-438D-8693-A9509D42385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0A271C3C-C93B-475D-89E1-99921A7481BE}"/>
                </a:ext>
              </a:extLst>
            </p:cNvPr>
            <p:cNvGrpSpPr/>
            <p:nvPr/>
          </p:nvGrpSpPr>
          <p:grpSpPr>
            <a:xfrm>
              <a:off x="8293100" y="3308350"/>
              <a:ext cx="127000" cy="762000"/>
              <a:chOff x="8445500" y="2698750"/>
              <a:chExt cx="127000" cy="762000"/>
            </a:xfrm>
            <a:grpFill/>
          </p:grpSpPr>
          <p:sp>
            <p:nvSpPr>
              <p:cNvPr id="95" name="Rectangle 94">
                <a:extLst>
                  <a:ext uri="{FF2B5EF4-FFF2-40B4-BE49-F238E27FC236}">
                    <a16:creationId xmlns:a16="http://schemas.microsoft.com/office/drawing/2014/main" id="{26D7D1E7-86B9-45AC-A795-03C90C07EFE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A8455393-F0AC-4F02-BE47-03636CB7282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BE808607-F6FB-483D-8649-9A23A60A5CE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ectangle 97">
                <a:extLst>
                  <a:ext uri="{FF2B5EF4-FFF2-40B4-BE49-F238E27FC236}">
                    <a16:creationId xmlns:a16="http://schemas.microsoft.com/office/drawing/2014/main" id="{F31E77C3-2DF2-4168-8316-76FD46EB3D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a:extLst>
                  <a:ext uri="{FF2B5EF4-FFF2-40B4-BE49-F238E27FC236}">
                    <a16:creationId xmlns:a16="http://schemas.microsoft.com/office/drawing/2014/main" id="{C49CAFAB-8FEB-4D8A-8217-0068096128B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0E0F7C5C-053B-4888-85A8-AA08D7223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9" name="Group 78">
              <a:extLst>
                <a:ext uri="{FF2B5EF4-FFF2-40B4-BE49-F238E27FC236}">
                  <a16:creationId xmlns:a16="http://schemas.microsoft.com/office/drawing/2014/main" id="{DDD58897-4579-4345-BB6C-9375EB2B36B8}"/>
                </a:ext>
              </a:extLst>
            </p:cNvPr>
            <p:cNvGrpSpPr/>
            <p:nvPr/>
          </p:nvGrpSpPr>
          <p:grpSpPr>
            <a:xfrm>
              <a:off x="8293100" y="4070350"/>
              <a:ext cx="127000" cy="1524000"/>
              <a:chOff x="8445500" y="2698750"/>
              <a:chExt cx="127000" cy="1524000"/>
            </a:xfrm>
            <a:grpFill/>
          </p:grpSpPr>
          <p:sp>
            <p:nvSpPr>
              <p:cNvPr id="83" name="Rectangle 82">
                <a:extLst>
                  <a:ext uri="{FF2B5EF4-FFF2-40B4-BE49-F238E27FC236}">
                    <a16:creationId xmlns:a16="http://schemas.microsoft.com/office/drawing/2014/main" id="{8DA1F5FF-FD82-4437-AD67-1B523795021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D6A59804-9CAF-4ED4-9C73-DBE11EE29BD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B1B0983A-9CFE-4D7F-B142-2DBBAAC790C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DCBA98B6-6401-4749-824A-CF0A0243C2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62218A28-1A4A-4F1C-8D0F-F8E28A4F25D2}"/>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8" name="Group 87">
                <a:extLst>
                  <a:ext uri="{FF2B5EF4-FFF2-40B4-BE49-F238E27FC236}">
                    <a16:creationId xmlns:a16="http://schemas.microsoft.com/office/drawing/2014/main" id="{D9890BE0-B9AD-477E-ACAC-90D75228D297}"/>
                  </a:ext>
                </a:extLst>
              </p:cNvPr>
              <p:cNvGrpSpPr/>
              <p:nvPr/>
            </p:nvGrpSpPr>
            <p:grpSpPr>
              <a:xfrm>
                <a:off x="8445500" y="3460750"/>
                <a:ext cx="127000" cy="762000"/>
                <a:chOff x="8445500" y="2698750"/>
                <a:chExt cx="127000" cy="762000"/>
              </a:xfrm>
              <a:grpFill/>
            </p:grpSpPr>
            <p:sp>
              <p:nvSpPr>
                <p:cNvPr id="89" name="Rectangle 88">
                  <a:extLst>
                    <a:ext uri="{FF2B5EF4-FFF2-40B4-BE49-F238E27FC236}">
                      <a16:creationId xmlns:a16="http://schemas.microsoft.com/office/drawing/2014/main" id="{AA0693D5-507C-4662-8046-7756F3CC374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820115E0-CA3B-4A0E-99EA-8B4F4F67611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a:extLst>
                    <a:ext uri="{FF2B5EF4-FFF2-40B4-BE49-F238E27FC236}">
                      <a16:creationId xmlns:a16="http://schemas.microsoft.com/office/drawing/2014/main" id="{6CD5C064-3AF3-4B84-A397-27CDB56383F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C7535AF-15BF-4B71-88E9-1AF357446BE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2372DCD-6317-4D6D-8186-3118B17723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6AD1A7AE-66B3-406E-9427-F705E50B41D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0" name="Rectangle 79">
              <a:extLst>
                <a:ext uri="{FF2B5EF4-FFF2-40B4-BE49-F238E27FC236}">
                  <a16:creationId xmlns:a16="http://schemas.microsoft.com/office/drawing/2014/main" id="{B8297399-84A5-4084-8314-201FDDE464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722CFF14-1BDA-4753-B2DA-7EC18931D4E0}"/>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7197AF63-569A-4ED7-AE79-3A2D462FFD79}"/>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1" name="Put a photosensor in front of object">
            <a:extLst>
              <a:ext uri="{FF2B5EF4-FFF2-40B4-BE49-F238E27FC236}">
                <a16:creationId xmlns:a16="http://schemas.microsoft.com/office/drawing/2014/main" id="{22BA6D8D-0609-42AF-B73B-B4429678923B}"/>
              </a:ext>
            </a:extLst>
          </p:cNvPr>
          <p:cNvSpPr txBox="1"/>
          <p:nvPr/>
        </p:nvSpPr>
        <p:spPr>
          <a:xfrm>
            <a:off x="4137702" y="1782586"/>
            <a:ext cx="2073692"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barrier (diaphragm)</a:t>
            </a:r>
            <a:endParaRPr dirty="0">
              <a:latin typeface="+mj-lt"/>
            </a:endParaRPr>
          </a:p>
        </p:txBody>
      </p:sp>
      <p:sp>
        <p:nvSpPr>
          <p:cNvPr id="102" name="Put a photosensor in front of object">
            <a:extLst>
              <a:ext uri="{FF2B5EF4-FFF2-40B4-BE49-F238E27FC236}">
                <a16:creationId xmlns:a16="http://schemas.microsoft.com/office/drawing/2014/main" id="{299CA299-6E5C-4373-94F9-17A4E5E85449}"/>
              </a:ext>
            </a:extLst>
          </p:cNvPr>
          <p:cNvSpPr txBox="1"/>
          <p:nvPr/>
        </p:nvSpPr>
        <p:spPr>
          <a:xfrm>
            <a:off x="5070346" y="2603931"/>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pinhole (aperture)</a:t>
            </a:r>
            <a:endParaRPr dirty="0">
              <a:latin typeface="+mj-lt"/>
            </a:endParaRPr>
          </a:p>
        </p:txBody>
      </p:sp>
      <p:cxnSp>
        <p:nvCxnSpPr>
          <p:cNvPr id="6" name="Straight Arrow Connector 5">
            <a:extLst>
              <a:ext uri="{FF2B5EF4-FFF2-40B4-BE49-F238E27FC236}">
                <a16:creationId xmlns:a16="http://schemas.microsoft.com/office/drawing/2014/main" id="{92E4843F-8DA4-426B-B4F7-1DFC44731E12}"/>
              </a:ext>
            </a:extLst>
          </p:cNvPr>
          <p:cNvCxnSpPr>
            <a:cxnSpLocks/>
          </p:cNvCxnSpPr>
          <p:nvPr/>
        </p:nvCxnSpPr>
        <p:spPr>
          <a:xfrm flipH="1">
            <a:off x="5277418" y="3271375"/>
            <a:ext cx="337472" cy="303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Put a photosensor in front of object">
            <a:extLst>
              <a:ext uri="{FF2B5EF4-FFF2-40B4-BE49-F238E27FC236}">
                <a16:creationId xmlns:a16="http://schemas.microsoft.com/office/drawing/2014/main" id="{8A8E1164-F8EF-41CC-B302-9A75E119ECB8}"/>
              </a:ext>
            </a:extLst>
          </p:cNvPr>
          <p:cNvSpPr txBox="1"/>
          <p:nvPr/>
        </p:nvSpPr>
        <p:spPr>
          <a:xfrm>
            <a:off x="4544925" y="5303680"/>
            <a:ext cx="54166"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endParaRPr dirty="0">
              <a:latin typeface="+mj-lt"/>
            </a:endParaRPr>
          </a:p>
        </p:txBody>
      </p:sp>
    </p:spTree>
    <p:extLst>
      <p:ext uri="{BB962C8B-B14F-4D97-AF65-F5344CB8AC3E}">
        <p14:creationId xmlns:p14="http://schemas.microsoft.com/office/powerpoint/2010/main" val="190811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23BFD4CE-D0E8-4BF4-80B9-13EE72CBC6E8}"/>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3" name="Put a photosensor in front of object">
            <a:extLst>
              <a:ext uri="{FF2B5EF4-FFF2-40B4-BE49-F238E27FC236}">
                <a16:creationId xmlns:a16="http://schemas.microsoft.com/office/drawing/2014/main" id="{FF1956F2-7099-4457-A781-9110C21B1B09}"/>
              </a:ext>
            </a:extLst>
          </p:cNvPr>
          <p:cNvSpPr txBox="1"/>
          <p:nvPr/>
        </p:nvSpPr>
        <p:spPr>
          <a:xfrm>
            <a:off x="5664036" y="1603377"/>
            <a:ext cx="118625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95" name="Put a photosensor in front of object">
            <a:extLst>
              <a:ext uri="{FF2B5EF4-FFF2-40B4-BE49-F238E27FC236}">
                <a16:creationId xmlns:a16="http://schemas.microsoft.com/office/drawing/2014/main" id="{63E29C00-32B7-4F15-A796-EE8BECD1430B}"/>
              </a:ext>
            </a:extLst>
          </p:cNvPr>
          <p:cNvSpPr txBox="1"/>
          <p:nvPr/>
        </p:nvSpPr>
        <p:spPr>
          <a:xfrm>
            <a:off x="5513638" y="4848351"/>
            <a:ext cx="116014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567747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93E5FBAE-3F3B-4C99-B0FC-739694B35D9B}"/>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6" name="Put a photosensor in front of object">
            <a:extLst>
              <a:ext uri="{FF2B5EF4-FFF2-40B4-BE49-F238E27FC236}">
                <a16:creationId xmlns:a16="http://schemas.microsoft.com/office/drawing/2014/main" id="{D1F6D4EC-3200-4F18-9B3D-DC537AD8C572}"/>
              </a:ext>
            </a:extLst>
          </p:cNvPr>
          <p:cNvSpPr txBox="1"/>
          <p:nvPr/>
        </p:nvSpPr>
        <p:spPr>
          <a:xfrm>
            <a:off x="5664036" y="1603377"/>
            <a:ext cx="118625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107" name="Put a photosensor in front of object">
            <a:extLst>
              <a:ext uri="{FF2B5EF4-FFF2-40B4-BE49-F238E27FC236}">
                <a16:creationId xmlns:a16="http://schemas.microsoft.com/office/drawing/2014/main" id="{4B968007-F9A0-47FC-953F-9BF189ACB407}"/>
              </a:ext>
            </a:extLst>
          </p:cNvPr>
          <p:cNvSpPr txBox="1"/>
          <p:nvPr/>
        </p:nvSpPr>
        <p:spPr>
          <a:xfrm>
            <a:off x="5513638" y="4848351"/>
            <a:ext cx="116014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1920483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59384654-89F7-448F-A8AA-7224F468A7CB}"/>
              </a:ext>
            </a:extLst>
          </p:cNvPr>
          <p:cNvSpPr>
            <a:spLocks noGrp="1"/>
          </p:cNvSpPr>
          <p:nvPr>
            <p:ph idx="1"/>
          </p:nvPr>
        </p:nvSpPr>
        <p:spPr/>
        <p:txBody>
          <a:bodyPr/>
          <a:lstStyle/>
          <a:p>
            <a:r>
              <a:rPr lang="en-US" dirty="0"/>
              <a:t>Each scene point contributes to </a:t>
            </a:r>
            <a:r>
              <a:rPr lang="en-US" b="1" dirty="0"/>
              <a:t>only one </a:t>
            </a:r>
            <a:r>
              <a:rPr lang="en-US" dirty="0"/>
              <a:t>sensor pixel.</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5506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dirty="0"/>
              <a:t>The human eye</a:t>
            </a:r>
          </a:p>
        </p:txBody>
      </p:sp>
    </p:spTree>
    <p:extLst>
      <p:ext uri="{BB962C8B-B14F-4D97-AF65-F5344CB8AC3E}">
        <p14:creationId xmlns:p14="http://schemas.microsoft.com/office/powerpoint/2010/main" val="3366715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3" name="Content Placeholder 2">
            <a:extLst>
              <a:ext uri="{FF2B5EF4-FFF2-40B4-BE49-F238E27FC236}">
                <a16:creationId xmlns:a16="http://schemas.microsoft.com/office/drawing/2014/main" id="{CA2851D2-80C8-46E4-8502-DB3900C09248}"/>
              </a:ext>
            </a:extLst>
          </p:cNvPr>
          <p:cNvSpPr>
            <a:spLocks noGrp="1"/>
          </p:cNvSpPr>
          <p:nvPr>
            <p:ph idx="1"/>
          </p:nvPr>
        </p:nvSpPr>
        <p:spPr/>
        <p:txBody>
          <a:bodyPr/>
          <a:lstStyle/>
          <a:p>
            <a:r>
              <a:rPr lang="en-US" dirty="0"/>
              <a:t>Imaged object is inverted.</a:t>
            </a: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4" name="pasted-image.tif" descr="pasted-image.tif">
            <a:extLst>
              <a:ext uri="{FF2B5EF4-FFF2-40B4-BE49-F238E27FC236}">
                <a16:creationId xmlns:a16="http://schemas.microsoft.com/office/drawing/2014/main" id="{91862E42-5482-4DE3-91D4-272211DBF182}"/>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spTree>
    <p:extLst>
      <p:ext uri="{BB962C8B-B14F-4D97-AF65-F5344CB8AC3E}">
        <p14:creationId xmlns:p14="http://schemas.microsoft.com/office/powerpoint/2010/main" val="1361574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DCE3-AEE8-4490-A7B4-749BB5E262E7}"/>
              </a:ext>
            </a:extLst>
          </p:cNvPr>
          <p:cNvSpPr>
            <a:spLocks noGrp="1"/>
          </p:cNvSpPr>
          <p:nvPr>
            <p:ph type="title"/>
          </p:nvPr>
        </p:nvSpPr>
        <p:spPr/>
        <p:txBody>
          <a:bodyPr/>
          <a:lstStyle/>
          <a:p>
            <a:r>
              <a:rPr lang="en-US" dirty="0"/>
              <a:t>Blur in pinhole cameras</a:t>
            </a:r>
          </a:p>
        </p:txBody>
      </p:sp>
      <p:sp>
        <p:nvSpPr>
          <p:cNvPr id="3" name="Content Placeholder 2">
            <a:extLst>
              <a:ext uri="{FF2B5EF4-FFF2-40B4-BE49-F238E27FC236}">
                <a16:creationId xmlns:a16="http://schemas.microsoft.com/office/drawing/2014/main" id="{0EB52F6F-4E19-4AD7-86BF-D5769D19071B}"/>
              </a:ext>
            </a:extLst>
          </p:cNvPr>
          <p:cNvSpPr>
            <a:spLocks noGrp="1"/>
          </p:cNvSpPr>
          <p:nvPr>
            <p:ph idx="1"/>
          </p:nvPr>
        </p:nvSpPr>
        <p:spPr/>
        <p:txBody>
          <a:bodyPr/>
          <a:lstStyle/>
          <a:p>
            <a:r>
              <a:rPr lang="en-US" dirty="0"/>
              <a:t>Since only one ray reaches every pixel in the pinhole camera, the image is always in focus.</a:t>
            </a:r>
          </a:p>
          <a:p>
            <a:pPr lvl="1"/>
            <a:r>
              <a:rPr lang="en-US" dirty="0"/>
              <a:t>(blur can come only from movement of camera or objects in time of exposure)</a:t>
            </a:r>
          </a:p>
        </p:txBody>
      </p:sp>
      <p:pic>
        <p:nvPicPr>
          <p:cNvPr id="4" name="Picture 4" descr="Image result for pinhole camera grass">
            <a:extLst>
              <a:ext uri="{FF2B5EF4-FFF2-40B4-BE49-F238E27FC236}">
                <a16:creationId xmlns:a16="http://schemas.microsoft.com/office/drawing/2014/main" id="{226C04D7-EA32-4A3F-9598-73BCB6F52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667000"/>
            <a:ext cx="6096000" cy="404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8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asted-image.tif" descr="pasted-image.tif"/>
          <p:cNvPicPr>
            <a:picLocks noChangeAspect="1"/>
          </p:cNvPicPr>
          <p:nvPr/>
        </p:nvPicPr>
        <p:blipFill>
          <a:blip r:embed="rId2"/>
          <a:srcRect l="13002" t="31396" r="4662"/>
          <a:stretch>
            <a:fillRect/>
          </a:stretch>
        </p:blipFill>
        <p:spPr>
          <a:xfrm>
            <a:off x="1156842" y="2321458"/>
            <a:ext cx="2499724" cy="2774916"/>
          </a:xfrm>
          <a:prstGeom prst="rect">
            <a:avLst/>
          </a:prstGeom>
          <a:ln w="12700">
            <a:miter lim="400000"/>
          </a:ln>
        </p:spPr>
      </p:pic>
      <p:sp>
        <p:nvSpPr>
          <p:cNvPr id="419" name="Chinese philosopher Mozi…"/>
          <p:cNvSpPr txBox="1"/>
          <p:nvPr/>
        </p:nvSpPr>
        <p:spPr>
          <a:xfrm>
            <a:off x="1138831" y="5080985"/>
            <a:ext cx="2535743" cy="63887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a:latin typeface="+mj-lt"/>
              </a:rPr>
              <a:t>Chinese philosopher Mozi </a:t>
            </a:r>
          </a:p>
          <a:p>
            <a:pPr algn="ctr">
              <a:defRPr sz="2000"/>
            </a:pPr>
            <a:r>
              <a:rPr>
                <a:latin typeface="+mj-lt"/>
              </a:rPr>
              <a:t>(470 to 390 BC)</a:t>
            </a:r>
          </a:p>
        </p:txBody>
      </p:sp>
      <p:sp>
        <p:nvSpPr>
          <p:cNvPr id="420" name="First mention …"/>
          <p:cNvSpPr txBox="1"/>
          <p:nvPr/>
        </p:nvSpPr>
        <p:spPr>
          <a:xfrm>
            <a:off x="1145740" y="1989485"/>
            <a:ext cx="1510590"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mj-lt"/>
              </a:rPr>
              <a:t>First mention …</a:t>
            </a:r>
          </a:p>
        </p:txBody>
      </p:sp>
      <p:sp>
        <p:nvSpPr>
          <p:cNvPr id="421" name="First camera …"/>
          <p:cNvSpPr txBox="1"/>
          <p:nvPr/>
        </p:nvSpPr>
        <p:spPr>
          <a:xfrm>
            <a:off x="4882592" y="1990358"/>
            <a:ext cx="1409857"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mj-lt"/>
              </a:rPr>
              <a:t>First camera …</a:t>
            </a:r>
          </a:p>
        </p:txBody>
      </p:sp>
      <p:pic>
        <p:nvPicPr>
          <p:cNvPr id="422" name="obscura_frisius_58.jpg" descr="obscura_frisius_58.jpg"/>
          <p:cNvPicPr>
            <a:picLocks/>
          </p:cNvPicPr>
          <p:nvPr/>
        </p:nvPicPr>
        <p:blipFill>
          <a:blip r:embed="rId3"/>
          <a:stretch>
            <a:fillRect/>
          </a:stretch>
        </p:blipFill>
        <p:spPr>
          <a:xfrm>
            <a:off x="4891872" y="2321459"/>
            <a:ext cx="3342645" cy="2775789"/>
          </a:xfrm>
          <a:prstGeom prst="rect">
            <a:avLst/>
          </a:prstGeom>
          <a:ln w="12700">
            <a:miter lim="400000"/>
          </a:ln>
        </p:spPr>
      </p:pic>
      <p:sp>
        <p:nvSpPr>
          <p:cNvPr id="423" name="Greek philosopher Aristotle…"/>
          <p:cNvSpPr txBox="1"/>
          <p:nvPr/>
        </p:nvSpPr>
        <p:spPr>
          <a:xfrm>
            <a:off x="4891872" y="5081858"/>
            <a:ext cx="3342645" cy="63887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dirty="0">
                <a:latin typeface="+mj-lt"/>
              </a:rPr>
              <a:t>Greek philosopher Aristotle</a:t>
            </a:r>
          </a:p>
          <a:p>
            <a:pPr algn="ctr">
              <a:defRPr sz="2000"/>
            </a:pPr>
            <a:r>
              <a:rPr dirty="0">
                <a:latin typeface="+mj-lt"/>
              </a:rPr>
              <a:t>(384 to 322 BC)</a:t>
            </a:r>
          </a:p>
        </p:txBody>
      </p:sp>
      <p:sp>
        <p:nvSpPr>
          <p:cNvPr id="13" name="Shape 667">
            <a:extLst>
              <a:ext uri="{FF2B5EF4-FFF2-40B4-BE49-F238E27FC236}">
                <a16:creationId xmlns:a16="http://schemas.microsoft.com/office/drawing/2014/main" id="{69ABDCCC-1609-4381-86A7-82F3ACC2C53E}"/>
              </a:ext>
            </a:extLst>
          </p:cNvPr>
          <p:cNvSpPr>
            <a:spLocks noGrp="1"/>
          </p:cNvSpPr>
          <p:nvPr>
            <p:ph type="title"/>
          </p:nvPr>
        </p:nvSpPr>
        <p:spPr>
          <a:prstGeom prst="rect">
            <a:avLst/>
          </a:prstGeom>
        </p:spPr>
        <p:txBody>
          <a:bodyPr/>
          <a:lstStyle/>
          <a:p>
            <a:pPr algn="ctr"/>
            <a:r>
              <a:rPr lang="en-US" dirty="0"/>
              <a:t>Pinhole camera a.k.a. camera obscura</a:t>
            </a:r>
            <a:endParaRPr dirty="0"/>
          </a:p>
        </p:txBody>
      </p:sp>
      <p:sp>
        <p:nvSpPr>
          <p:cNvPr id="2" name="Content Placeholder 1">
            <a:extLst>
              <a:ext uri="{FF2B5EF4-FFF2-40B4-BE49-F238E27FC236}">
                <a16:creationId xmlns:a16="http://schemas.microsoft.com/office/drawing/2014/main" id="{493D5609-AF5C-4765-8691-475FE5CD10AB}"/>
              </a:ext>
            </a:extLst>
          </p:cNvPr>
          <p:cNvSpPr>
            <a:spLocks noGrp="1"/>
          </p:cNvSpPr>
          <p:nvPr>
            <p:ph idx="1"/>
          </p:nvPr>
        </p:nvSpPr>
        <p:spPr/>
        <p:txBody>
          <a:bodyPr/>
          <a:lstStyle/>
          <a:p>
            <a:r>
              <a:rPr lang="en-US" b="1" dirty="0"/>
              <a:t>Camera obscura</a:t>
            </a:r>
            <a:r>
              <a:rPr lang="en-US" dirty="0"/>
              <a:t> - from Latin, meaning "dark room“.</a:t>
            </a:r>
          </a:p>
        </p:txBody>
      </p:sp>
    </p:spTree>
    <p:extLst>
      <p:ext uri="{BB962C8B-B14F-4D97-AF65-F5344CB8AC3E}">
        <p14:creationId xmlns:p14="http://schemas.microsoft.com/office/powerpoint/2010/main" val="2677810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camera20_Bostons-Custom-House.jpg" descr="camera20_Bostons-Custom-House.jpg"/>
          <p:cNvPicPr>
            <a:picLocks/>
          </p:cNvPicPr>
          <p:nvPr/>
        </p:nvPicPr>
        <p:blipFill>
          <a:blip r:embed="rId2"/>
          <a:stretch>
            <a:fillRect/>
          </a:stretch>
        </p:blipFill>
        <p:spPr>
          <a:xfrm>
            <a:off x="1341835" y="857250"/>
            <a:ext cx="6460331" cy="5138252"/>
          </a:xfrm>
          <a:prstGeom prst="rect">
            <a:avLst/>
          </a:prstGeom>
          <a:ln w="12700">
            <a:miter lim="400000"/>
          </a:ln>
        </p:spPr>
      </p:pic>
      <p:sp>
        <p:nvSpPr>
          <p:cNvPr id="2" name="Title 1">
            <a:extLst>
              <a:ext uri="{FF2B5EF4-FFF2-40B4-BE49-F238E27FC236}">
                <a16:creationId xmlns:a16="http://schemas.microsoft.com/office/drawing/2014/main" id="{6F0D0186-ED47-4CD8-AD7D-00FAFB4DDD57}"/>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D0A45E37-E303-452E-83D2-FA485E7ABF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5364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droppedImage.tiff" descr="droppedImage.tiff"/>
          <p:cNvPicPr>
            <a:picLocks noChangeAspect="1"/>
          </p:cNvPicPr>
          <p:nvPr/>
        </p:nvPicPr>
        <p:blipFill>
          <a:blip r:embed="rId2"/>
          <a:stretch>
            <a:fillRect/>
          </a:stretch>
        </p:blipFill>
        <p:spPr>
          <a:xfrm>
            <a:off x="1278155" y="858413"/>
            <a:ext cx="6587691" cy="5138399"/>
          </a:xfrm>
          <a:prstGeom prst="rect">
            <a:avLst/>
          </a:prstGeom>
          <a:ln w="12700">
            <a:miter lim="400000"/>
          </a:ln>
        </p:spPr>
      </p:pic>
      <p:sp>
        <p:nvSpPr>
          <p:cNvPr id="2" name="Title 1">
            <a:extLst>
              <a:ext uri="{FF2B5EF4-FFF2-40B4-BE49-F238E27FC236}">
                <a16:creationId xmlns:a16="http://schemas.microsoft.com/office/drawing/2014/main" id="{8364E81A-FBCB-4119-95FA-68EF9B675A76}"/>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9330E13E-548D-4F01-96E9-F3227CDB05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6926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pPr algn="ctr"/>
            <a:r>
              <a:rPr lang="en-US" dirty="0"/>
              <a:t>Sensor place</a:t>
            </a:r>
            <a:endParaRPr dirty="0"/>
          </a:p>
        </p:txBody>
      </p:sp>
      <p:sp>
        <p:nvSpPr>
          <p:cNvPr id="4" name="Content Placeholder 3">
            <a:extLst>
              <a:ext uri="{FF2B5EF4-FFF2-40B4-BE49-F238E27FC236}">
                <a16:creationId xmlns:a16="http://schemas.microsoft.com/office/drawing/2014/main" id="{30CD1200-E2A7-4CBF-9573-421626BD5FF2}"/>
              </a:ext>
            </a:extLst>
          </p:cNvPr>
          <p:cNvSpPr>
            <a:spLocks noGrp="1"/>
          </p:cNvSpPr>
          <p:nvPr>
            <p:ph idx="1"/>
          </p:nvPr>
        </p:nvSpPr>
        <p:spPr/>
        <p:txBody>
          <a:bodyPr>
            <a:normAutofit/>
          </a:bodyPr>
          <a:lstStyle/>
          <a:p>
            <a:r>
              <a:rPr lang="en-US" dirty="0"/>
              <a:t>What happens as we change the place of the sensor?</a:t>
            </a:r>
            <a:endParaRPr lang="en-US" sz="1800"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390056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r>
              <a:rPr lang="en-US" dirty="0"/>
              <a:t>Sensor place</a:t>
            </a:r>
            <a:endParaRPr dirty="0"/>
          </a:p>
        </p:txBody>
      </p:sp>
      <p:sp>
        <p:nvSpPr>
          <p:cNvPr id="4" name="Content Placeholder 3">
            <a:extLst>
              <a:ext uri="{FF2B5EF4-FFF2-40B4-BE49-F238E27FC236}">
                <a16:creationId xmlns:a16="http://schemas.microsoft.com/office/drawing/2014/main" id="{5A99B6F9-DA9C-41BC-B59D-402782C2BA86}"/>
              </a:ext>
            </a:extLst>
          </p:cNvPr>
          <p:cNvSpPr>
            <a:spLocks noGrp="1"/>
          </p:cNvSpPr>
          <p:nvPr>
            <p:ph idx="1"/>
          </p:nvPr>
        </p:nvSpPr>
        <p:spPr/>
        <p:txBody>
          <a:bodyPr/>
          <a:lstStyle/>
          <a:p>
            <a:r>
              <a:rPr lang="en-US" sz="4000" dirty="0"/>
              <a:t>object projection is half the size</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stretch>
            <a:fillRect/>
          </a:stretch>
        </p:blipFill>
        <p:spPr>
          <a:xfrm flipH="1" flipV="1">
            <a:off x="5807235" y="2876952"/>
            <a:ext cx="1195835" cy="1371600"/>
          </a:xfrm>
          <a:prstGeom prst="rect">
            <a:avLst/>
          </a:prstGeom>
          <a:ln w="12700">
            <a:miter lim="400000"/>
          </a:ln>
        </p:spPr>
      </p:pic>
    </p:spTree>
    <p:extLst>
      <p:ext uri="{BB962C8B-B14F-4D97-AF65-F5344CB8AC3E}">
        <p14:creationId xmlns:p14="http://schemas.microsoft.com/office/powerpoint/2010/main" val="1814343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a:extLst>
              <a:ext uri="{FF2B5EF4-FFF2-40B4-BE49-F238E27FC236}">
                <a16:creationId xmlns:a16="http://schemas.microsoft.com/office/drawing/2014/main" id="{AD5A6BC5-394E-4DAD-97BF-289B525E22A9}"/>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7DD08FF2-80BD-4FA7-B0B9-E6B3ECC36DF6}"/>
              </a:ext>
            </a:extLst>
          </p:cNvPr>
          <p:cNvSpPr>
            <a:spLocks noGrp="1"/>
          </p:cNvSpPr>
          <p:nvPr>
            <p:ph idx="1"/>
          </p:nvPr>
        </p:nvSpPr>
        <p:spPr/>
        <p:txBody>
          <a:bodyPr/>
          <a:lstStyle/>
          <a:p>
            <a:r>
              <a:rPr lang="en-US" dirty="0"/>
              <a:t>What happens as we change the pinhole diameter?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grpSp>
        <p:nvGrpSpPr>
          <p:cNvPr id="74" name="Group 73">
            <a:extLst>
              <a:ext uri="{FF2B5EF4-FFF2-40B4-BE49-F238E27FC236}">
                <a16:creationId xmlns:a16="http://schemas.microsoft.com/office/drawing/2014/main" id="{1A29E21F-0C02-484B-B7FF-79239407958B}"/>
              </a:ext>
            </a:extLst>
          </p:cNvPr>
          <p:cNvGrpSpPr/>
          <p:nvPr/>
        </p:nvGrpSpPr>
        <p:grpSpPr>
          <a:xfrm>
            <a:off x="5140258" y="2204575"/>
            <a:ext cx="68580" cy="2743200"/>
            <a:chOff x="8293100" y="2546350"/>
            <a:chExt cx="127000" cy="3429000"/>
          </a:xfrm>
          <a:solidFill>
            <a:schemeClr val="tx1"/>
          </a:solidFill>
        </p:grpSpPr>
        <p:sp>
          <p:nvSpPr>
            <p:cNvPr id="75" name="Rectangle 74">
              <a:extLst>
                <a:ext uri="{FF2B5EF4-FFF2-40B4-BE49-F238E27FC236}">
                  <a16:creationId xmlns:a16="http://schemas.microsoft.com/office/drawing/2014/main" id="{AB0AE320-2720-4683-ACCC-9E87B36781FD}"/>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94E25CD-20BE-4FCF-A8EE-55A0FD30487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622D8D96-C8C9-4133-80A1-13CEC2A4181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707212E-9E06-4056-A550-7A01A3B1ACC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0B4D1C7-CD6A-4995-B047-C3DEA8027DA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7E03F238-3CF3-40F7-9B96-A9BD7730AA3D}"/>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5" name="Group 94">
              <a:extLst>
                <a:ext uri="{FF2B5EF4-FFF2-40B4-BE49-F238E27FC236}">
                  <a16:creationId xmlns:a16="http://schemas.microsoft.com/office/drawing/2014/main" id="{B6603A44-9BF7-4578-870F-90963D7C4C05}"/>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95A8D050-46AA-4ECE-825B-F1EB4112FAF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B80CFC3-8233-4226-AFF2-EECFA8A1E5D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F9ACFBC6-8B0C-42BC-9D47-42093BC4B25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C9801E1A-4115-4B2E-9487-931847C74B8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0461877C-ABB2-424B-9C0D-10FD47F9F02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1E43216-34F5-4165-B945-02C4809892F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6" name="Group 95">
              <a:extLst>
                <a:ext uri="{FF2B5EF4-FFF2-40B4-BE49-F238E27FC236}">
                  <a16:creationId xmlns:a16="http://schemas.microsoft.com/office/drawing/2014/main" id="{BF7A01F4-CC2E-4C9C-8DDA-30450FCEF650}"/>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15624373-35BA-48FF-B329-530087F5A37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BBA68190-914F-4142-8254-BA3AE41DDF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37B9D8C9-E165-45ED-AD2C-B3B2F158BF1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298045C-7F6A-45EA-879A-5EAEC510D302}"/>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01F9068D-2E28-4320-B477-846F749FE91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C945C4FA-DB3B-4E10-9DFE-754B170CD9F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A6086359-4A24-418D-A430-F55D240A56F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9AA2CA25-EDD4-4800-98F9-0E462F7C57B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5A1D397E-1E11-4298-AB4E-5C6620E2B9B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A0CEF523-CDFE-4B1E-B057-B9E2E25BD70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1DDE5553-46C8-474D-882F-99C15D66DB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AFA9B0F0-971F-42F7-A082-75BC863DD1A8}"/>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D2579CAE-ACDD-40B6-87BC-FCA6CCF92AAD}"/>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1" name="Line">
            <a:extLst>
              <a:ext uri="{FF2B5EF4-FFF2-40B4-BE49-F238E27FC236}">
                <a16:creationId xmlns:a16="http://schemas.microsoft.com/office/drawing/2014/main" id="{15B05040-070D-4473-BD8A-40685FD22E53}"/>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2923419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4" name="Line">
            <a:extLst>
              <a:ext uri="{FF2B5EF4-FFF2-40B4-BE49-F238E27FC236}">
                <a16:creationId xmlns:a16="http://schemas.microsoft.com/office/drawing/2014/main" id="{FF40C2D6-2CA1-4BBD-8CE4-20C35AD1CF72}"/>
              </a:ext>
            </a:extLst>
          </p:cNvPr>
          <p:cNvSpPr/>
          <p:nvPr/>
        </p:nvSpPr>
        <p:spPr>
          <a:xfrm>
            <a:off x="2777191" y="1908811"/>
            <a:ext cx="4767127" cy="300524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AA279D05-2D6D-40F9-A6DF-E58E562D8C18}"/>
              </a:ext>
            </a:extLst>
          </p:cNvPr>
          <p:cNvSpPr>
            <a:spLocks noGrp="1"/>
          </p:cNvSpPr>
          <p:nvPr>
            <p:ph idx="1"/>
          </p:nvPr>
        </p:nvSpPr>
        <p:spPr/>
        <p:txBody>
          <a:bodyPr/>
          <a:lstStyle/>
          <a:p>
            <a:r>
              <a:rPr lang="en-US" dirty="0"/>
              <a:t>More light from different points of the object are integrated in the same pixel (integration-&gt;sum-&gt; blur).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flipH="1" flipV="1">
            <a:off x="6349029" y="2209741"/>
            <a:ext cx="2390579" cy="2741950"/>
          </a:xfrm>
          <a:prstGeom prst="rect">
            <a:avLst/>
          </a:prstGeom>
          <a:ln w="12700">
            <a:miter lim="400000"/>
          </a:ln>
        </p:spPr>
      </p:pic>
      <p:sp>
        <p:nvSpPr>
          <p:cNvPr id="68" name="Line">
            <a:extLst>
              <a:ext uri="{FF2B5EF4-FFF2-40B4-BE49-F238E27FC236}">
                <a16:creationId xmlns:a16="http://schemas.microsoft.com/office/drawing/2014/main" id="{EFDA0809-5130-431F-AD04-06B69D9EDE8B}"/>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9" name="Line">
            <a:extLst>
              <a:ext uri="{FF2B5EF4-FFF2-40B4-BE49-F238E27FC236}">
                <a16:creationId xmlns:a16="http://schemas.microsoft.com/office/drawing/2014/main" id="{FF7C437D-3955-4BAC-9DB7-8FE4528D7A1B}"/>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3" name="Line">
            <a:extLst>
              <a:ext uri="{FF2B5EF4-FFF2-40B4-BE49-F238E27FC236}">
                <a16:creationId xmlns:a16="http://schemas.microsoft.com/office/drawing/2014/main" id="{A9DEFDB1-120A-4203-A047-6D3876A02258}"/>
              </a:ext>
            </a:extLst>
          </p:cNvPr>
          <p:cNvSpPr/>
          <p:nvPr/>
        </p:nvSpPr>
        <p:spPr>
          <a:xfrm>
            <a:off x="2779341" y="2503079"/>
            <a:ext cx="4734550" cy="2394238"/>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5140258" y="2204575"/>
            <a:ext cx="68580" cy="27432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Line">
            <a:extLst>
              <a:ext uri="{FF2B5EF4-FFF2-40B4-BE49-F238E27FC236}">
                <a16:creationId xmlns:a16="http://schemas.microsoft.com/office/drawing/2014/main" id="{29EBC535-5EDB-4A93-B5C2-18C27C9F3145}"/>
              </a:ext>
            </a:extLst>
          </p:cNvPr>
          <p:cNvSpPr/>
          <p:nvPr/>
        </p:nvSpPr>
        <p:spPr>
          <a:xfrm flipV="1">
            <a:off x="2777190" y="2221048"/>
            <a:ext cx="4736701" cy="302942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19" name="Line">
            <a:extLst>
              <a:ext uri="{FF2B5EF4-FFF2-40B4-BE49-F238E27FC236}">
                <a16:creationId xmlns:a16="http://schemas.microsoft.com/office/drawing/2014/main" id="{0A17C7F9-20A0-46F0-8B81-43C50BF9D5AE}"/>
              </a:ext>
            </a:extLst>
          </p:cNvPr>
          <p:cNvSpPr/>
          <p:nvPr/>
        </p:nvSpPr>
        <p:spPr>
          <a:xfrm flipV="1">
            <a:off x="2777190" y="2221049"/>
            <a:ext cx="4736701" cy="2433234"/>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1909052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Is smaller pinhole means sharper image?</a:t>
            </a:r>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2" b="26062"/>
          <a:stretch/>
        </p:blipFill>
        <p:spPr bwMode="auto">
          <a:xfrm>
            <a:off x="2209800" y="685800"/>
            <a:ext cx="5339044" cy="326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motivation</a:t>
            </a:r>
          </a:p>
        </p:txBody>
      </p:sp>
      <p:sp>
        <p:nvSpPr>
          <p:cNvPr id="3" name="Content Placeholder 2"/>
          <p:cNvSpPr>
            <a:spLocks noGrp="1"/>
          </p:cNvSpPr>
          <p:nvPr>
            <p:ph idx="1"/>
          </p:nvPr>
        </p:nvSpPr>
        <p:spPr/>
        <p:txBody>
          <a:bodyPr/>
          <a:lstStyle/>
          <a:p>
            <a:endParaRPr lang="en-US" dirty="0"/>
          </a:p>
        </p:txBody>
      </p:sp>
      <p:pic>
        <p:nvPicPr>
          <p:cNvPr id="5122" name="Picture 2" descr="Image result for sha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685800"/>
            <a:ext cx="4038600" cy="22708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computational phot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96" y="685800"/>
            <a:ext cx="3736504" cy="22419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hutter shape heart bl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505201"/>
            <a:ext cx="4038600" cy="269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17877" y="2895600"/>
            <a:ext cx="2111123" cy="646331"/>
          </a:xfrm>
          <a:prstGeom prst="rect">
            <a:avLst/>
          </a:prstGeom>
          <a:noFill/>
        </p:spPr>
        <p:txBody>
          <a:bodyPr wrap="square" rtlCol="0">
            <a:spAutoFit/>
          </a:bodyPr>
          <a:lstStyle/>
          <a:p>
            <a:pPr algn="ctr"/>
            <a:r>
              <a:rPr lang="en-US" dirty="0"/>
              <a:t>Art</a:t>
            </a:r>
          </a:p>
          <a:p>
            <a:pPr algn="ctr"/>
            <a:r>
              <a:rPr lang="en-US" dirty="0"/>
              <a:t>(Exposure time)</a:t>
            </a:r>
          </a:p>
        </p:txBody>
      </p:sp>
      <p:sp>
        <p:nvSpPr>
          <p:cNvPr id="9" name="TextBox 8"/>
          <p:cNvSpPr txBox="1"/>
          <p:nvPr/>
        </p:nvSpPr>
        <p:spPr>
          <a:xfrm>
            <a:off x="5761533" y="2895600"/>
            <a:ext cx="2111123" cy="646331"/>
          </a:xfrm>
          <a:prstGeom prst="rect">
            <a:avLst/>
          </a:prstGeom>
          <a:noFill/>
        </p:spPr>
        <p:txBody>
          <a:bodyPr wrap="square" rtlCol="0">
            <a:spAutoFit/>
          </a:bodyPr>
          <a:lstStyle/>
          <a:p>
            <a:pPr algn="ctr"/>
            <a:r>
              <a:rPr lang="en-US" dirty="0"/>
              <a:t>3D game rendering</a:t>
            </a:r>
          </a:p>
          <a:p>
            <a:pPr algn="ctr"/>
            <a:r>
              <a:rPr lang="en-US" dirty="0"/>
              <a:t>(ray tracing)</a:t>
            </a:r>
          </a:p>
        </p:txBody>
      </p:sp>
      <p:sp>
        <p:nvSpPr>
          <p:cNvPr id="10" name="TextBox 9"/>
          <p:cNvSpPr txBox="1"/>
          <p:nvPr/>
        </p:nvSpPr>
        <p:spPr>
          <a:xfrm>
            <a:off x="5486400" y="6172200"/>
            <a:ext cx="2895600" cy="646331"/>
          </a:xfrm>
          <a:prstGeom prst="rect">
            <a:avLst/>
          </a:prstGeom>
          <a:noFill/>
        </p:spPr>
        <p:txBody>
          <a:bodyPr wrap="square" rtlCol="0">
            <a:spAutoFit/>
          </a:bodyPr>
          <a:lstStyle/>
          <a:p>
            <a:pPr algn="ctr"/>
            <a:r>
              <a:rPr lang="en-US" dirty="0"/>
              <a:t>Computational photography </a:t>
            </a:r>
          </a:p>
          <a:p>
            <a:pPr algn="ctr"/>
            <a:r>
              <a:rPr lang="en-US" dirty="0"/>
              <a:t>(aperture blur shape)</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262" y="3486150"/>
            <a:ext cx="3530138" cy="264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28600" y="6172200"/>
            <a:ext cx="4267200" cy="646331"/>
          </a:xfrm>
          <a:prstGeom prst="rect">
            <a:avLst/>
          </a:prstGeom>
          <a:noFill/>
        </p:spPr>
        <p:txBody>
          <a:bodyPr wrap="square" rtlCol="0">
            <a:spAutoFit/>
          </a:bodyPr>
          <a:lstStyle/>
          <a:p>
            <a:pPr algn="ctr"/>
            <a:r>
              <a:rPr lang="en-US" dirty="0"/>
              <a:t>Computational photography </a:t>
            </a:r>
          </a:p>
          <a:p>
            <a:pPr algn="ctr"/>
            <a:r>
              <a:rPr lang="en-US" dirty="0"/>
              <a:t>(shape from shading- 3D reconstruction)</a:t>
            </a:r>
          </a:p>
        </p:txBody>
      </p:sp>
    </p:spTree>
    <p:extLst>
      <p:ext uri="{BB962C8B-B14F-4D97-AF65-F5344CB8AC3E}">
        <p14:creationId xmlns:p14="http://schemas.microsoft.com/office/powerpoint/2010/main" val="544126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 due to diffraction (Wave–particle duality of photons).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3" b="2970"/>
          <a:stretch/>
        </p:blipFill>
        <p:spPr bwMode="auto">
          <a:xfrm>
            <a:off x="2209800" y="685800"/>
            <a:ext cx="5339044" cy="48961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838200"/>
            <a:ext cx="3657600" cy="177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639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b="1"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16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895600" y="2209800"/>
            <a:ext cx="1524000" cy="2667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81000" y="1981200"/>
            <a:ext cx="2362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90800" y="1600200"/>
            <a:ext cx="13335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19200" y="2743200"/>
            <a:ext cx="3962400" cy="22860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962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to lens</a:t>
            </a:r>
            <a:endParaRPr dirty="0"/>
          </a:p>
        </p:txBody>
      </p:sp>
      <p:sp>
        <p:nvSpPr>
          <p:cNvPr id="2" name="Content Placeholder 1">
            <a:extLst>
              <a:ext uri="{FF2B5EF4-FFF2-40B4-BE49-F238E27FC236}">
                <a16:creationId xmlns:a16="http://schemas.microsoft.com/office/drawing/2014/main" id="{75E1CDA0-5AAF-4BC9-86AB-0727FEB93F27}"/>
              </a:ext>
            </a:extLst>
          </p:cNvPr>
          <p:cNvSpPr>
            <a:spLocks noGrp="1"/>
          </p:cNvSpPr>
          <p:nvPr>
            <p:ph idx="1"/>
          </p:nvPr>
        </p:nvSpPr>
        <p:spPr/>
        <p:txBody>
          <a:bodyPr/>
          <a:lstStyle/>
          <a:p>
            <a:r>
              <a:rPr lang="en-US" dirty="0"/>
              <a:t>All new cameras has lenses in them, what about it?</a:t>
            </a:r>
          </a:p>
        </p:txBody>
      </p:sp>
      <p:grpSp>
        <p:nvGrpSpPr>
          <p:cNvPr id="3" name="Group 2">
            <a:extLst>
              <a:ext uri="{FF2B5EF4-FFF2-40B4-BE49-F238E27FC236}">
                <a16:creationId xmlns:a16="http://schemas.microsoft.com/office/drawing/2014/main" id="{520AE521-FAEE-4DCF-B949-27F29CC86F3F}"/>
              </a:ext>
            </a:extLst>
          </p:cNvPr>
          <p:cNvGrpSpPr/>
          <p:nvPr/>
        </p:nvGrpSpPr>
        <p:grpSpPr>
          <a:xfrm>
            <a:off x="982962" y="2197716"/>
            <a:ext cx="7178078" cy="2753975"/>
            <a:chOff x="1310615" y="1787288"/>
            <a:chExt cx="9570771" cy="3671966"/>
          </a:xfrm>
        </p:grpSpPr>
        <p:sp>
          <p:nvSpPr>
            <p:cNvPr id="146" name="Line">
              <a:extLst>
                <a:ext uri="{FF2B5EF4-FFF2-40B4-BE49-F238E27FC236}">
                  <a16:creationId xmlns:a16="http://schemas.microsoft.com/office/drawing/2014/main" id="{C7F3D883-8CFF-4819-A763-EF07D8FE36D8}"/>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H="1">
              <a:off x="6095998" y="2168634"/>
              <a:ext cx="3188084" cy="282683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9B406B2D-9607-4295-B661-3557CE7EB756}"/>
                </a:ext>
              </a:extLst>
            </p:cNvPr>
            <p:cNvSpPr/>
            <p:nvPr/>
          </p:nvSpPr>
          <p:spPr>
            <a:xfrm>
              <a:off x="2944910" y="4979354"/>
              <a:ext cx="3228783" cy="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012416" y="1867375"/>
              <a:ext cx="6271665"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310615" y="1799101"/>
              <a:ext cx="3187439" cy="3655933"/>
            </a:xfrm>
            <a:prstGeom prst="rect">
              <a:avLst/>
            </a:prstGeom>
            <a:ln w="12700">
              <a:miter lim="400000"/>
            </a:ln>
          </p:spPr>
        </p:pic>
        <p:grpSp>
          <p:nvGrpSpPr>
            <p:cNvPr id="78" name="Group 77">
              <a:extLst>
                <a:ext uri="{FF2B5EF4-FFF2-40B4-BE49-F238E27FC236}">
                  <a16:creationId xmlns:a16="http://schemas.microsoft.com/office/drawing/2014/main" id="{CE111563-E04D-43BC-96DB-7CE5F8876E4D}"/>
                </a:ext>
              </a:extLst>
            </p:cNvPr>
            <p:cNvGrpSpPr/>
            <p:nvPr/>
          </p:nvGrpSpPr>
          <p:grpSpPr>
            <a:xfrm>
              <a:off x="6082253"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7693947" y="1803321"/>
              <a:ext cx="3187439" cy="3655933"/>
            </a:xfrm>
            <a:prstGeom prst="rect">
              <a:avLst/>
            </a:prstGeom>
            <a:ln w="12700">
              <a:miter lim="400000"/>
            </a:ln>
          </p:spPr>
        </p:pic>
        <p:grpSp>
          <p:nvGrpSpPr>
            <p:cNvPr id="71" name="Group 70">
              <a:extLst>
                <a:ext uri="{FF2B5EF4-FFF2-40B4-BE49-F238E27FC236}">
                  <a16:creationId xmlns:a16="http://schemas.microsoft.com/office/drawing/2014/main" id="{0E798A9F-0730-47C0-B4F2-D852B7695EEC}"/>
                </a:ext>
              </a:extLst>
            </p:cNvPr>
            <p:cNvGrpSpPr/>
            <p:nvPr/>
          </p:nvGrpSpPr>
          <p:grpSpPr>
            <a:xfrm>
              <a:off x="6082251" y="1787288"/>
              <a:ext cx="91440" cy="3657600"/>
              <a:chOff x="8293100" y="2546350"/>
              <a:chExt cx="127000" cy="3429000"/>
            </a:xfrm>
            <a:solidFill>
              <a:schemeClr val="tx1"/>
            </a:solidFill>
          </p:grpSpPr>
          <p:sp>
            <p:nvSpPr>
              <p:cNvPr id="72" name="Rectangle 71">
                <a:extLst>
                  <a:ext uri="{FF2B5EF4-FFF2-40B4-BE49-F238E27FC236}">
                    <a16:creationId xmlns:a16="http://schemas.microsoft.com/office/drawing/2014/main" id="{20BCA878-C368-42F3-A266-79AB023F501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A43FB244-2D24-47EF-B30A-45866BF2A4A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790F3D7D-ABBE-4F0A-8954-9253CD6D2F2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9D938D93-70AB-42E6-B2F5-9EAA6324136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B786B883-A982-41F2-BE3A-EF4A9EF68A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7D6E1800-AF10-4D61-986E-24A79C3A1FB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a:extLst>
                  <a:ext uri="{FF2B5EF4-FFF2-40B4-BE49-F238E27FC236}">
                    <a16:creationId xmlns:a16="http://schemas.microsoft.com/office/drawing/2014/main" id="{0F0F795E-6FA8-4E8B-A30E-34FE9D226BD0}"/>
                  </a:ext>
                </a:extLst>
              </p:cNvPr>
              <p:cNvGrpSpPr/>
              <p:nvPr/>
            </p:nvGrpSpPr>
            <p:grpSpPr>
              <a:xfrm>
                <a:off x="8293100" y="3308350"/>
                <a:ext cx="127000" cy="762000"/>
                <a:chOff x="8445500" y="2698750"/>
                <a:chExt cx="127000" cy="762000"/>
              </a:xfrm>
              <a:grpFill/>
            </p:grpSpPr>
            <p:sp>
              <p:nvSpPr>
                <p:cNvPr id="138" name="Rectangle 137">
                  <a:extLst>
                    <a:ext uri="{FF2B5EF4-FFF2-40B4-BE49-F238E27FC236}">
                      <a16:creationId xmlns:a16="http://schemas.microsoft.com/office/drawing/2014/main" id="{3070F89D-9F52-49BF-971F-6506C0AE4CC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8562C250-8730-42F1-84E2-53E7BEC1974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422783A6-5F5C-4C3E-83AD-7C3B95D0F0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C319A305-1D50-4326-A41B-F26168D6F7A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BBFA4B69-4A27-4053-AE66-8588FB52949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a:extLst>
                    <a:ext uri="{FF2B5EF4-FFF2-40B4-BE49-F238E27FC236}">
                      <a16:creationId xmlns:a16="http://schemas.microsoft.com/office/drawing/2014/main" id="{02E3C4C9-0EEC-4A95-89A3-E1D5FCFF274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8" name="Group 87">
                <a:extLst>
                  <a:ext uri="{FF2B5EF4-FFF2-40B4-BE49-F238E27FC236}">
                    <a16:creationId xmlns:a16="http://schemas.microsoft.com/office/drawing/2014/main" id="{CAFA683F-095A-4B18-9EAD-EE8961988298}"/>
                  </a:ext>
                </a:extLst>
              </p:cNvPr>
              <p:cNvGrpSpPr/>
              <p:nvPr/>
            </p:nvGrpSpPr>
            <p:grpSpPr>
              <a:xfrm>
                <a:off x="8293100" y="4070351"/>
                <a:ext cx="127000" cy="1523999"/>
                <a:chOff x="8445500" y="2698751"/>
                <a:chExt cx="127000" cy="1523999"/>
              </a:xfrm>
              <a:grpFill/>
            </p:grpSpPr>
            <p:sp>
              <p:nvSpPr>
                <p:cNvPr id="126" name="Rectangle 125">
                  <a:extLst>
                    <a:ext uri="{FF2B5EF4-FFF2-40B4-BE49-F238E27FC236}">
                      <a16:creationId xmlns:a16="http://schemas.microsoft.com/office/drawing/2014/main" id="{2C35464D-3CC7-4334-A76C-3912C7A8391C}"/>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CCCF0E9E-117F-4591-B455-1955F2643530}"/>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0FBDF108-A174-47AD-9DC5-572A872AB3C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79B336FC-F34E-48E4-ADC6-282AD2A9782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69D8C523-62FC-49D8-86E0-FE6BE475E98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1" name="Group 130">
                  <a:extLst>
                    <a:ext uri="{FF2B5EF4-FFF2-40B4-BE49-F238E27FC236}">
                      <a16:creationId xmlns:a16="http://schemas.microsoft.com/office/drawing/2014/main" id="{E1AD665E-E73F-430A-B58B-2068D695A4CF}"/>
                    </a:ext>
                  </a:extLst>
                </p:cNvPr>
                <p:cNvGrpSpPr/>
                <p:nvPr/>
              </p:nvGrpSpPr>
              <p:grpSpPr>
                <a:xfrm>
                  <a:off x="8445500" y="3460750"/>
                  <a:ext cx="127000" cy="762000"/>
                  <a:chOff x="8445500" y="2698750"/>
                  <a:chExt cx="127000" cy="762000"/>
                </a:xfrm>
                <a:grpFill/>
              </p:grpSpPr>
              <p:sp>
                <p:nvSpPr>
                  <p:cNvPr id="132" name="Rectangle 131">
                    <a:extLst>
                      <a:ext uri="{FF2B5EF4-FFF2-40B4-BE49-F238E27FC236}">
                        <a16:creationId xmlns:a16="http://schemas.microsoft.com/office/drawing/2014/main" id="{03D4AA72-1147-4FCF-8758-65F11CAD4A5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9FD2F530-1DB7-4B6D-8FD0-BF1EA5B1F8C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477F1800-594E-483A-A979-B893A8234D8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154061CB-DEB6-4D81-96CA-B5A5331B5E9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E4FBF82-DF38-4A52-ACED-FFEFB058A75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F0C08842-0CDD-4283-943C-AAB8F0F963B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9" name="Rectangle 88">
                <a:extLst>
                  <a:ext uri="{FF2B5EF4-FFF2-40B4-BE49-F238E27FC236}">
                    <a16:creationId xmlns:a16="http://schemas.microsoft.com/office/drawing/2014/main" id="{7A75C0AE-9436-4D02-8935-496659F250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5FCB7569-EE70-4E80-8C31-2881F9FF65B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BCBF2330-C84E-4BA8-8374-F41C38EB958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a:extLst>
              <a:ext uri="{FF2B5EF4-FFF2-40B4-BE49-F238E27FC236}">
                <a16:creationId xmlns:a16="http://schemas.microsoft.com/office/drawing/2014/main" id="{E262EA56-C105-48C2-B33C-34BFA2472EF9}"/>
              </a:ext>
            </a:extLst>
          </p:cNvPr>
          <p:cNvGrpSpPr/>
          <p:nvPr/>
        </p:nvGrpSpPr>
        <p:grpSpPr>
          <a:xfrm>
            <a:off x="6949979" y="2200597"/>
            <a:ext cx="68580" cy="2743200"/>
            <a:chOff x="8293100" y="2546350"/>
            <a:chExt cx="127000" cy="3429000"/>
          </a:xfrm>
          <a:solidFill>
            <a:schemeClr val="bg1">
              <a:lumMod val="65000"/>
            </a:schemeClr>
          </a:solidFill>
        </p:grpSpPr>
        <p:sp>
          <p:nvSpPr>
            <p:cNvPr id="144" name="Rectangle 143">
              <a:extLst>
                <a:ext uri="{FF2B5EF4-FFF2-40B4-BE49-F238E27FC236}">
                  <a16:creationId xmlns:a16="http://schemas.microsoft.com/office/drawing/2014/main" id="{D262338B-3FCB-4BA1-AE61-D03F8D3CC4E4}"/>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A639F26D-04FD-4B6A-BA84-48ACE3C8B677}"/>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2F65D85B-8E32-4D69-8758-47E661B030ED}"/>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F4D447AD-270A-43F3-AE4F-6B1D85FCAB5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a:extLst>
                <a:ext uri="{FF2B5EF4-FFF2-40B4-BE49-F238E27FC236}">
                  <a16:creationId xmlns:a16="http://schemas.microsoft.com/office/drawing/2014/main" id="{0886D31A-1E59-4F94-87F4-AAB005183139}"/>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4991FB0-7FF1-4781-9D02-8A1E8A16873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2" name="Group 161">
              <a:extLst>
                <a:ext uri="{FF2B5EF4-FFF2-40B4-BE49-F238E27FC236}">
                  <a16:creationId xmlns:a16="http://schemas.microsoft.com/office/drawing/2014/main" id="{D1C58A32-290D-4462-8004-5BD262BDDFEE}"/>
                </a:ext>
              </a:extLst>
            </p:cNvPr>
            <p:cNvGrpSpPr/>
            <p:nvPr/>
          </p:nvGrpSpPr>
          <p:grpSpPr>
            <a:xfrm>
              <a:off x="8293100" y="3308350"/>
              <a:ext cx="127000" cy="762000"/>
              <a:chOff x="8445500" y="2698750"/>
              <a:chExt cx="127000" cy="762000"/>
            </a:xfrm>
            <a:grpFill/>
          </p:grpSpPr>
          <p:sp>
            <p:nvSpPr>
              <p:cNvPr id="181" name="Rectangle 180">
                <a:extLst>
                  <a:ext uri="{FF2B5EF4-FFF2-40B4-BE49-F238E27FC236}">
                    <a16:creationId xmlns:a16="http://schemas.microsoft.com/office/drawing/2014/main" id="{5080357C-B91E-4B9A-970E-E91F06B53DC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E78C928-ECA6-453A-B099-573B3A8AF59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01E5995C-05DD-41F5-A40F-DAAC2C690DD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9926910-9416-4E5F-B055-43772ED5595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7BBA74FE-D2DF-40DF-9963-78F39EFA1086}"/>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EA6EE55-C244-4D8F-AD84-7667717B633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4" name="Group 163">
              <a:extLst>
                <a:ext uri="{FF2B5EF4-FFF2-40B4-BE49-F238E27FC236}">
                  <a16:creationId xmlns:a16="http://schemas.microsoft.com/office/drawing/2014/main" id="{0D23E5E5-81AF-4A41-AEBC-8D0501851192}"/>
                </a:ext>
              </a:extLst>
            </p:cNvPr>
            <p:cNvGrpSpPr/>
            <p:nvPr/>
          </p:nvGrpSpPr>
          <p:grpSpPr>
            <a:xfrm>
              <a:off x="8293100" y="4070350"/>
              <a:ext cx="127000" cy="1524000"/>
              <a:chOff x="8445500" y="2698750"/>
              <a:chExt cx="127000" cy="1524000"/>
            </a:xfrm>
            <a:grpFill/>
          </p:grpSpPr>
          <p:sp>
            <p:nvSpPr>
              <p:cNvPr id="168" name="Rectangle 167">
                <a:extLst>
                  <a:ext uri="{FF2B5EF4-FFF2-40B4-BE49-F238E27FC236}">
                    <a16:creationId xmlns:a16="http://schemas.microsoft.com/office/drawing/2014/main" id="{B0EB1199-793D-4624-B56A-45A7366C6F7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a:extLst>
                  <a:ext uri="{FF2B5EF4-FFF2-40B4-BE49-F238E27FC236}">
                    <a16:creationId xmlns:a16="http://schemas.microsoft.com/office/drawing/2014/main" id="{62F4DA5E-6434-408D-9306-DBE6AC0CF87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a:extLst>
                  <a:ext uri="{FF2B5EF4-FFF2-40B4-BE49-F238E27FC236}">
                    <a16:creationId xmlns:a16="http://schemas.microsoft.com/office/drawing/2014/main" id="{A6A54BA2-316C-4882-968E-2A20C740F26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a:extLst>
                  <a:ext uri="{FF2B5EF4-FFF2-40B4-BE49-F238E27FC236}">
                    <a16:creationId xmlns:a16="http://schemas.microsoft.com/office/drawing/2014/main" id="{BC3F394A-AB8F-4CD2-A462-A6D41B547A3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2CC6FCA7-A7A3-4607-BBF4-59CAACB7498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D23052C0-AD13-47E8-9EE7-B7F4B87606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4" name="Group 173">
                <a:extLst>
                  <a:ext uri="{FF2B5EF4-FFF2-40B4-BE49-F238E27FC236}">
                    <a16:creationId xmlns:a16="http://schemas.microsoft.com/office/drawing/2014/main" id="{BC66BBBB-498C-44E0-9253-18167A6997ED}"/>
                  </a:ext>
                </a:extLst>
              </p:cNvPr>
              <p:cNvGrpSpPr/>
              <p:nvPr/>
            </p:nvGrpSpPr>
            <p:grpSpPr>
              <a:xfrm>
                <a:off x="8445500" y="3460750"/>
                <a:ext cx="127000" cy="762000"/>
                <a:chOff x="8445500" y="2698750"/>
                <a:chExt cx="127000" cy="762000"/>
              </a:xfrm>
              <a:grpFill/>
            </p:grpSpPr>
            <p:sp>
              <p:nvSpPr>
                <p:cNvPr id="175" name="Rectangle 174">
                  <a:extLst>
                    <a:ext uri="{FF2B5EF4-FFF2-40B4-BE49-F238E27FC236}">
                      <a16:creationId xmlns:a16="http://schemas.microsoft.com/office/drawing/2014/main" id="{C73BC346-4E51-46D1-9238-88507A503D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ED09F4A2-D272-4877-95C8-4A1BFABA7A9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a:extLst>
                    <a:ext uri="{FF2B5EF4-FFF2-40B4-BE49-F238E27FC236}">
                      <a16:creationId xmlns:a16="http://schemas.microsoft.com/office/drawing/2014/main" id="{909459DE-B1E5-4529-B5A3-0B62E20ABBB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ACA2E4F8-54DD-45D6-A8BF-22849BC4EFF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E082487-E020-4155-B21A-97AE2F08CA2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4733715F-F5F7-4536-A0AB-6623B6903D4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65" name="Rectangle 164">
              <a:extLst>
                <a:ext uri="{FF2B5EF4-FFF2-40B4-BE49-F238E27FC236}">
                  <a16:creationId xmlns:a16="http://schemas.microsoft.com/office/drawing/2014/main" id="{0C227BE8-CBDD-43D7-AE58-3FD2CA49EBCB}"/>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ectangle 165">
              <a:extLst>
                <a:ext uri="{FF2B5EF4-FFF2-40B4-BE49-F238E27FC236}">
                  <a16:creationId xmlns:a16="http://schemas.microsoft.com/office/drawing/2014/main" id="{6EF493A6-F0C4-4125-BC36-756B1896D6DB}"/>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Rectangle 166">
              <a:extLst>
                <a:ext uri="{FF2B5EF4-FFF2-40B4-BE49-F238E27FC236}">
                  <a16:creationId xmlns:a16="http://schemas.microsoft.com/office/drawing/2014/main" id="{6DCC43A6-01A7-4694-975C-A945B895C5AF}"/>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69784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The lens camera</a:t>
            </a:r>
            <a:endParaRPr dirty="0"/>
          </a:p>
        </p:txBody>
      </p:sp>
      <p:sp>
        <p:nvSpPr>
          <p:cNvPr id="3" name="Content Placeholder 2">
            <a:extLst>
              <a:ext uri="{FF2B5EF4-FFF2-40B4-BE49-F238E27FC236}">
                <a16:creationId xmlns:a16="http://schemas.microsoft.com/office/drawing/2014/main" id="{EA0C16D7-F5E1-4626-ADD0-A493942C89B4}"/>
              </a:ext>
            </a:extLst>
          </p:cNvPr>
          <p:cNvSpPr>
            <a:spLocks noGrp="1"/>
          </p:cNvSpPr>
          <p:nvPr>
            <p:ph idx="1"/>
          </p:nvPr>
        </p:nvSpPr>
        <p:spPr/>
        <p:txBody>
          <a:bodyPr/>
          <a:lstStyle/>
          <a:p>
            <a:r>
              <a:rPr lang="en-US" dirty="0"/>
              <a:t>The lens can replace the pinhole, while giving the advantage of </a:t>
            </a:r>
            <a:r>
              <a:rPr lang="en-US" b="1" dirty="0"/>
              <a:t>more input light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982962" y="2204575"/>
            <a:ext cx="7178078" cy="2747116"/>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4" y="2151763"/>
              <a:ext cx="3228783" cy="3124078"/>
              <a:chOff x="3716332" y="1863712"/>
              <a:chExt cx="6302185" cy="3124078"/>
            </a:xfrm>
          </p:grpSpPr>
          <p:sp>
            <p:nvSpPr>
              <p:cNvPr id="146" name="Line">
                <a:extLst>
                  <a:ext uri="{FF2B5EF4-FFF2-40B4-BE49-F238E27FC236}">
                    <a16:creationId xmlns:a16="http://schemas.microsoft.com/office/drawing/2014/main" id="{C7F3D883-8CFF-4819-A763-EF07D8FE36D8}"/>
                  </a:ext>
                </a:extLst>
              </p:cNvPr>
              <p:cNvSpPr/>
              <p:nvPr/>
            </p:nvSpPr>
            <p:spPr>
              <a:xfrm flipV="1">
                <a:off x="3716336" y="4975472"/>
                <a:ext cx="6151814" cy="388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1" y="1867378"/>
                <a:ext cx="6020050" cy="2750716"/>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1" y="1867378"/>
                <a:ext cx="6020044" cy="2321067"/>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1" y="1867375"/>
                <a:ext cx="6020031" cy="1927520"/>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1" y="1863712"/>
                <a:ext cx="6020038" cy="11679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1" y="1875821"/>
                <a:ext cx="6020033" cy="799869"/>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a:off x="3848101" y="1875820"/>
                <a:ext cx="6090975" cy="46248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0449"/>
                <a:ext cx="6151814" cy="418905"/>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6" y="4151349"/>
                <a:ext cx="6071097" cy="82197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6424677" cy="3463994"/>
              <a:chOff x="3716332" y="1863712"/>
              <a:chExt cx="12540172" cy="3463994"/>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848099" y="1867375"/>
                <a:ext cx="12241512"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6" y="4072344"/>
                <a:ext cx="6221458" cy="90098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2184068"/>
                <a:ext cx="12540170" cy="2796253"/>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8465371" y="1803321"/>
              <a:ext cx="3187439" cy="3655933"/>
            </a:xfrm>
            <a:prstGeom prst="rect">
              <a:avLst/>
            </a:prstGeom>
            <a:ln w="12700">
              <a:miter lim="400000"/>
            </a:ln>
          </p:spPr>
        </p:pic>
      </p:grpSp>
      <p:grpSp>
        <p:nvGrpSpPr>
          <p:cNvPr id="65" name="Group 64">
            <a:extLst>
              <a:ext uri="{FF2B5EF4-FFF2-40B4-BE49-F238E27FC236}">
                <a16:creationId xmlns:a16="http://schemas.microsoft.com/office/drawing/2014/main" id="{B180EA31-ACC9-49F1-A2D3-C1BB255BFEC5}"/>
              </a:ext>
            </a:extLst>
          </p:cNvPr>
          <p:cNvGrpSpPr/>
          <p:nvPr/>
        </p:nvGrpSpPr>
        <p:grpSpPr>
          <a:xfrm>
            <a:off x="6949979" y="2200597"/>
            <a:ext cx="68580" cy="2743200"/>
            <a:chOff x="8293100" y="2546350"/>
            <a:chExt cx="127000" cy="3429000"/>
          </a:xfrm>
          <a:solidFill>
            <a:schemeClr val="bg1">
              <a:lumMod val="65000"/>
            </a:schemeClr>
          </a:solidFill>
        </p:grpSpPr>
        <p:sp>
          <p:nvSpPr>
            <p:cNvPr id="66" name="Rectangle 65">
              <a:extLst>
                <a:ext uri="{FF2B5EF4-FFF2-40B4-BE49-F238E27FC236}">
                  <a16:creationId xmlns:a16="http://schemas.microsoft.com/office/drawing/2014/main" id="{12B16D69-1196-4018-980A-DA03235703B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F0F74365-9065-4912-AE8F-748854DFB3E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6FE2CC7F-56C7-4B9F-A8F6-7BCFAA58C7C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8529ED5B-F9A5-4D13-9782-812188BF7498}"/>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C81FADE9-F79B-4595-80B0-27DFBD8A7A6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055877B1-4D61-4222-AA4E-9380FB8D85C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2" name="Group 71">
              <a:extLst>
                <a:ext uri="{FF2B5EF4-FFF2-40B4-BE49-F238E27FC236}">
                  <a16:creationId xmlns:a16="http://schemas.microsoft.com/office/drawing/2014/main" id="{4E227E9F-8DDD-4F84-A733-1618480AE20E}"/>
                </a:ext>
              </a:extLst>
            </p:cNvPr>
            <p:cNvGrpSpPr/>
            <p:nvPr/>
          </p:nvGrpSpPr>
          <p:grpSpPr>
            <a:xfrm>
              <a:off x="8293100" y="3308350"/>
              <a:ext cx="127000" cy="762000"/>
              <a:chOff x="8445500" y="2698750"/>
              <a:chExt cx="127000" cy="762000"/>
            </a:xfrm>
            <a:grpFill/>
          </p:grpSpPr>
          <p:sp>
            <p:nvSpPr>
              <p:cNvPr id="132" name="Rectangle 131">
                <a:extLst>
                  <a:ext uri="{FF2B5EF4-FFF2-40B4-BE49-F238E27FC236}">
                    <a16:creationId xmlns:a16="http://schemas.microsoft.com/office/drawing/2014/main" id="{A649F738-D9FC-4F7A-89E8-18C59F15EC6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0E18C92F-E07D-4EF9-A489-3CEC98A03AE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D4D6D29B-67EC-4749-8846-8F14E09950D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4AE75EBA-3447-431A-8C45-5306518660AB}"/>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BABFDB99-BC8F-46D9-95D4-4824A035122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A330ABE3-967F-48F6-817F-2689A5975EA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3" name="Group 72">
              <a:extLst>
                <a:ext uri="{FF2B5EF4-FFF2-40B4-BE49-F238E27FC236}">
                  <a16:creationId xmlns:a16="http://schemas.microsoft.com/office/drawing/2014/main" id="{957167E5-36C8-48DC-B48B-8AFC95F5AA95}"/>
                </a:ext>
              </a:extLst>
            </p:cNvPr>
            <p:cNvGrpSpPr/>
            <p:nvPr/>
          </p:nvGrpSpPr>
          <p:grpSpPr>
            <a:xfrm>
              <a:off x="8293100" y="4070350"/>
              <a:ext cx="127000" cy="1524000"/>
              <a:chOff x="8445500" y="2698750"/>
              <a:chExt cx="127000" cy="1524000"/>
            </a:xfrm>
            <a:grpFill/>
          </p:grpSpPr>
          <p:sp>
            <p:nvSpPr>
              <p:cNvPr id="77" name="Rectangle 76">
                <a:extLst>
                  <a:ext uri="{FF2B5EF4-FFF2-40B4-BE49-F238E27FC236}">
                    <a16:creationId xmlns:a16="http://schemas.microsoft.com/office/drawing/2014/main" id="{CA1B7DBF-6C0C-4D39-8427-C87A8CC3709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5BEA37D2-F8FE-418D-91CD-2C777BBF9FF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DD021B76-764E-4EA3-84F3-D0AF9C26B9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FD798E42-284A-421E-B79C-A5365C591FE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D9A4AD29-C5DE-40AF-BAAD-85B36772E83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FFFC26EC-750F-4B93-8645-3B83A9313BD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27B6088D-3EC3-4ED9-A7B5-52C2C0109542}"/>
                  </a:ext>
                </a:extLst>
              </p:cNvPr>
              <p:cNvGrpSpPr/>
              <p:nvPr/>
            </p:nvGrpSpPr>
            <p:grpSpPr>
              <a:xfrm>
                <a:off x="8445500" y="3460750"/>
                <a:ext cx="127000" cy="762000"/>
                <a:chOff x="8445500" y="2698750"/>
                <a:chExt cx="127000" cy="762000"/>
              </a:xfrm>
              <a:grpFill/>
            </p:grpSpPr>
            <p:sp>
              <p:nvSpPr>
                <p:cNvPr id="126" name="Rectangle 125">
                  <a:extLst>
                    <a:ext uri="{FF2B5EF4-FFF2-40B4-BE49-F238E27FC236}">
                      <a16:creationId xmlns:a16="http://schemas.microsoft.com/office/drawing/2014/main" id="{82F1E9AD-15AC-48A2-B813-60149F78D268}"/>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F5A63B2-744E-4390-BD1B-83418ED4CBE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628FC73F-5AC1-4B41-A80E-0116A3B42FB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AC6434F0-464B-4982-B7BE-462E7D71B85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3915A50D-B8EF-4614-9C3A-0D9A65E2720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6E3250E-B2B3-4D66-9BCB-1344D9C4F08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4" name="Rectangle 73">
              <a:extLst>
                <a:ext uri="{FF2B5EF4-FFF2-40B4-BE49-F238E27FC236}">
                  <a16:creationId xmlns:a16="http://schemas.microsoft.com/office/drawing/2014/main" id="{D2A9AC02-F532-40FF-B08A-56BB5B54A6A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690743D0-6FC8-4EE7-A0FA-9E01F35A01F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8B8A5E73-F2E6-4E83-A697-5B9FD2308D61}"/>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89087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In a lens camera, </a:t>
                </a:r>
                <a:r>
                  <a:rPr lang="en-US" b="1" dirty="0">
                    <a:solidFill>
                      <a:prstClr val="black"/>
                    </a:solidFill>
                  </a:rPr>
                  <a:t>focal length</a:t>
                </a:r>
                <a14:m>
                  <m:oMath xmlns:m="http://schemas.openxmlformats.org/officeDocument/2006/math">
                    <m:r>
                      <a:rPr lang="en-US" b="1" i="1" smtClean="0">
                        <a:solidFill>
                          <a:prstClr val="black"/>
                        </a:solidFill>
                        <a:latin typeface="Cambria Math" panose="02040503050406030204" pitchFamily="18" charset="0"/>
                      </a:rPr>
                      <m:t> </m:t>
                    </m:r>
                    <m:r>
                      <a:rPr lang="en-US" b="1" i="1" smtClean="0">
                        <a:solidFill>
                          <a:prstClr val="black"/>
                        </a:solidFill>
                        <a:latin typeface="Cambria Math" panose="02040503050406030204" pitchFamily="18" charset="0"/>
                      </a:rPr>
                      <m:t>𝒇</m:t>
                    </m:r>
                  </m:oMath>
                </a14:m>
                <a:r>
                  <a:rPr lang="en-US" b="1" dirty="0">
                    <a:solidFill>
                      <a:prstClr val="black"/>
                    </a:solidFill>
                  </a:rPr>
                  <a:t> </a:t>
                </a:r>
                <a:r>
                  <a:rPr lang="en-US" dirty="0">
                    <a:solidFill>
                      <a:prstClr val="black"/>
                    </a:solidFill>
                  </a:rPr>
                  <a:t>is distance where parallel rays intersect. </a:t>
                </a:r>
                <a:endParaRPr lang="en-US" u="sng" dirty="0">
                  <a:solidFill>
                    <a:prstClr val="black"/>
                  </a:solidFill>
                </a:endParaRP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r="-1448"/>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998CFDBA-0C4A-41E5-88F8-8FE410B550A8}"/>
              </a:ext>
            </a:extLst>
          </p:cNvPr>
          <p:cNvGrpSpPr/>
          <p:nvPr/>
        </p:nvGrpSpPr>
        <p:grpSpPr>
          <a:xfrm>
            <a:off x="6949979" y="2200597"/>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E30F7DEA-B3F2-4C2A-8F68-C34E20BA4DD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03CC9FAA-971F-46D0-9063-569743C84F0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BD8A6D2C-D09A-4F97-8AC5-FABEE41A3EF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C2AFCA24-7D27-4F6D-BA3A-213D941C4C4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625EC0F5-71C5-4E37-B170-192D4B8A68E5}"/>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F4A1FF67-7060-4D28-9671-459BA95AC4E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7116FF8-1E88-4E56-9F8E-9A8A372A6E5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3E21EB6A-70BA-48AE-8EC9-5D66910C37F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E4ACC8B7-65E3-493A-A08E-3BCB74DEED5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D2FC84B3-16AF-42F9-BFD9-AD99B9B1591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62D20859-1942-4A22-9B8A-91E4D295D9D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D4F7E5A-8663-4B4B-B019-3B8E662EF57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F9824066-8C47-4929-A98B-6E16E125592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7C5FFC11-9A95-4879-804F-17FDE0A1C880}"/>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D73C2D08-AB03-4526-A1CB-831A41B7AC5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997EE90B-C421-4888-8F3B-F08BA21FD4C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AF114C8B-8499-43E0-9ADE-82B6E121E34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C73FABA5-D555-421D-BDAA-5F6CD8CD45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D6B13DD5-0F27-49E0-B821-A4286D5308F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2436B3C-356F-439D-928F-36953F1F6FC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457503DF-B484-4AB4-8229-F8AACB6B477D}"/>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88D3339E-D471-4CA6-8200-0D0ABA2314C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0B989D83-04B1-4F12-B93A-92198BD0ADF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E3CF1109-AD7B-4234-818A-AAA125106C6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7D246F45-2EE3-47F5-819F-9F8E19B98B3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E475B3EB-6E0B-42C2-85D7-EAEC36147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06609D03-759E-4C84-9346-B58E8ECA9C6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0B67F301-9116-4C1B-87F7-EB654488B7C9}"/>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E9ED1D7C-49D1-4B39-BFB3-504626295E7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824DB75-E7A5-4A83-8B45-3115AF496F4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010866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As seen above, the focal length also responsible for </a:t>
                </a:r>
                <a:r>
                  <a:rPr lang="en-US" b="1" dirty="0">
                    <a:solidFill>
                      <a:prstClr val="black"/>
                    </a:solidFill>
                  </a:rPr>
                  <a:t>zoom</a:t>
                </a:r>
                <a:r>
                  <a:rPr lang="en-US" dirty="0">
                    <a:solidFill>
                      <a:prstClr val="black"/>
                    </a:solidFill>
                  </a:rPr>
                  <a:t>.</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6" name="pasted-image.tif" descr="pasted-image.tif">
            <a:extLst>
              <a:ext uri="{FF2B5EF4-FFF2-40B4-BE49-F238E27FC236}">
                <a16:creationId xmlns:a16="http://schemas.microsoft.com/office/drawing/2014/main" id="{0A0AC47E-F90D-466A-99A2-E71F748DCD00}"/>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091A0735-3FBD-4DBD-AAB8-A937AF3AA12C}"/>
              </a:ext>
            </a:extLst>
          </p:cNvPr>
          <p:cNvGrpSpPr/>
          <p:nvPr/>
        </p:nvGrpSpPr>
        <p:grpSpPr>
          <a:xfrm>
            <a:off x="6949979" y="2200597"/>
            <a:ext cx="68580" cy="2743200"/>
            <a:chOff x="8293100" y="2546350"/>
            <a:chExt cx="127000" cy="3429000"/>
          </a:xfrm>
          <a:solidFill>
            <a:schemeClr val="bg1">
              <a:lumMod val="65000"/>
            </a:schemeClr>
          </a:solidFill>
        </p:grpSpPr>
        <p:sp>
          <p:nvSpPr>
            <p:cNvPr id="157" name="Rectangle 156">
              <a:extLst>
                <a:ext uri="{FF2B5EF4-FFF2-40B4-BE49-F238E27FC236}">
                  <a16:creationId xmlns:a16="http://schemas.microsoft.com/office/drawing/2014/main" id="{16BF8A56-E559-44D3-8BFB-2DF41E63A76E}"/>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0A0E364-60FF-447F-B709-5A66B8A2E5A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D58CCC26-4258-4E1E-8B43-38C05C9D10B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9355B9FC-1C27-496E-9CB3-8E3FF754B0A1}"/>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4E62F247-C4D2-49A1-8405-7695B1B7BF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3078669-05AE-48A6-90E1-CB5DFFBFEA56}"/>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AD7B141-1CC8-4CB8-96EF-E59561AA8C5C}"/>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6A556350-EA37-4204-AAD7-8D8F8C1916F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88BC716E-4D59-49E5-9C9E-2AC5B902CA2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506E8955-DB34-40EF-B23A-1E9BA37811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098B393A-3542-41E7-B623-A2588D7A2DE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7365D063-7DB9-4AAA-9FBD-17ADC824E7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66B52E7-C45F-4A1A-90BA-FEFEEA9BA71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D3A5A899-35DB-4877-A6E5-E7BD5B5D146F}"/>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31E4D277-E521-47AD-98FB-8550ECE13D1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2F5D63F3-F100-4964-8812-D6FEE94D27B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45F6CF6-5ED5-4ADE-8A0A-79411C496A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BF63794B-E98A-480A-9357-7AD017ABD51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4502D535-08F9-48EE-9C21-E7E2E6B4F0A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580A8024-BE70-493F-83E4-E380D465AFA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9706312F-AE74-4112-9EC5-5E85FBCDB4B1}"/>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1EF39CD0-2170-4BFA-A6C4-DFBA8875F6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EA8B8660-5CF1-451E-AE72-377764286E4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3E053AC-0742-4566-9E80-F02656FB42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97C2B4F-09B8-4DE0-8E74-C0EC4C7191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8ADE2F1B-52E8-4996-9622-385258C9A01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583834F3-53FC-4D80-BA48-036DDB21682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69712EB0-5D8A-4E0C-B57E-719A5EB404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640AD7CA-D82A-4F1B-BBFB-FF710E3BDF4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4B9F99EE-DFF2-4366-9BC3-FA3099C3EA2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029810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43DF-E93D-43AC-BE25-49F034525EE8}"/>
              </a:ext>
            </a:extLst>
          </p:cNvPr>
          <p:cNvSpPr>
            <a:spLocks noGrp="1"/>
          </p:cNvSpPr>
          <p:nvPr>
            <p:ph type="title"/>
          </p:nvPr>
        </p:nvSpPr>
        <p:spPr/>
        <p:txBody>
          <a:bodyPr/>
          <a:lstStyle/>
          <a:p>
            <a:r>
              <a:rPr lang="en-US" dirty="0"/>
              <a:t>Side note: thin lens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E1768F-351E-4E75-8E26-37E6D0E91EF4}"/>
                  </a:ext>
                </a:extLst>
              </p:cNvPr>
              <p:cNvSpPr>
                <a:spLocks noGrp="1"/>
              </p:cNvSpPr>
              <p:nvPr>
                <p:ph idx="1"/>
              </p:nvPr>
            </p:nvSpPr>
            <p:spPr>
              <a:xfrm>
                <a:off x="152400" y="762000"/>
                <a:ext cx="5181600" cy="5715000"/>
              </a:xfrm>
            </p:spPr>
            <p:txBody>
              <a:bodyPr>
                <a:normAutofit/>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The thin lens equation assumes </a:t>
                </a:r>
                <a:r>
                  <a:rPr lang="en-US" u="sng" dirty="0">
                    <a:solidFill>
                      <a:prstClr val="black"/>
                    </a:solidFill>
                  </a:rPr>
                  <a:t>thin lens</a:t>
                </a:r>
                <a:r>
                  <a:rPr lang="en-US" dirty="0">
                    <a:solidFill>
                      <a:prstClr val="black"/>
                    </a:solidFill>
                  </a:rPr>
                  <a:t>, which is not common for most cameras. Apparently, this is still relatively correct for complex lenses.</a:t>
                </a:r>
              </a:p>
              <a:p>
                <a:r>
                  <a:rPr lang="en-US" dirty="0">
                    <a:solidFill>
                      <a:prstClr val="black"/>
                    </a:solidFill>
                  </a:rPr>
                  <a:t>From here on we will assume we are dealing with thin lenses- known as the </a:t>
                </a:r>
                <a:r>
                  <a:rPr lang="en-US" b="1" dirty="0"/>
                  <a:t>thin lens approximation.</a:t>
                </a:r>
                <a:endParaRPr lang="en-US" b="1" dirty="0">
                  <a:solidFill>
                    <a:prstClr val="black"/>
                  </a:solidFill>
                </a:endParaRPr>
              </a:p>
            </p:txBody>
          </p:sp>
        </mc:Choice>
        <mc:Fallback xmlns="">
          <p:sp>
            <p:nvSpPr>
              <p:cNvPr id="3" name="Content Placeholder 2">
                <a:extLst>
                  <a:ext uri="{FF2B5EF4-FFF2-40B4-BE49-F238E27FC236}">
                    <a16:creationId xmlns:a16="http://schemas.microsoft.com/office/drawing/2014/main" id="{EDE1768F-351E-4E75-8E26-37E6D0E91EF4}"/>
                  </a:ext>
                </a:extLst>
              </p:cNvPr>
              <p:cNvSpPr>
                <a:spLocks noGrp="1" noRot="1" noChangeAspect="1" noMove="1" noResize="1" noEditPoints="1" noAdjustHandles="1" noChangeArrowheads="1" noChangeShapeType="1" noTextEdit="1"/>
              </p:cNvSpPr>
              <p:nvPr>
                <p:ph idx="1"/>
              </p:nvPr>
            </p:nvSpPr>
            <p:spPr>
              <a:xfrm>
                <a:off x="152400" y="762000"/>
                <a:ext cx="5181600" cy="5715000"/>
              </a:xfrm>
              <a:blipFill>
                <a:blip r:embed="rId2"/>
                <a:stretch>
                  <a:fillRect l="-2118" r="-1765"/>
                </a:stretch>
              </a:blipFill>
            </p:spPr>
            <p:txBody>
              <a:bodyPr/>
              <a:lstStyle/>
              <a:p>
                <a:r>
                  <a:rPr lang="en-US">
                    <a:noFill/>
                  </a:rPr>
                  <a:t> </a:t>
                </a:r>
              </a:p>
            </p:txBody>
          </p:sp>
        </mc:Fallback>
      </mc:AlternateContent>
      <p:pic>
        <p:nvPicPr>
          <p:cNvPr id="2050" name="Picture 2" descr="Image result for camera lens cross view">
            <a:extLst>
              <a:ext uri="{FF2B5EF4-FFF2-40B4-BE49-F238E27FC236}">
                <a16:creationId xmlns:a16="http://schemas.microsoft.com/office/drawing/2014/main" id="{03E36036-716C-4C8C-BAFB-7ABA9234E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696" y="990600"/>
            <a:ext cx="3745891" cy="346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43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035D-03C6-4B49-A824-0ED46CA6B222}"/>
              </a:ext>
            </a:extLst>
          </p:cNvPr>
          <p:cNvSpPr>
            <a:spLocks noGrp="1"/>
          </p:cNvSpPr>
          <p:nvPr>
            <p:ph type="title"/>
          </p:nvPr>
        </p:nvSpPr>
        <p:spPr/>
        <p:txBody>
          <a:bodyPr/>
          <a:lstStyle/>
          <a:p>
            <a:r>
              <a:rPr lang="en-US" dirty="0"/>
              <a:t>Focal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D32DFF-29B0-40E8-ADE0-28F3DC908E13}"/>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p>
              <a:p>
                <a:r>
                  <a:rPr lang="en-US" dirty="0"/>
                  <a:t>The focal length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oMath>
                </a14:m>
                <a:r>
                  <a:rPr lang="en-US" dirty="0"/>
                  <a:t>is determined by the curvature of the lens itself (</a:t>
                </a:r>
                <a:r>
                  <a:rPr lang="en-US" b="1" dirty="0" err="1"/>
                  <a:t>Lensmaker's</a:t>
                </a:r>
                <a:r>
                  <a:rPr lang="en-US" b="1" dirty="0"/>
                  <a:t> equation-</a:t>
                </a:r>
                <a:r>
                  <a:rPr lang="en-US" dirty="0"/>
                  <a:t> out of scope).</a:t>
                </a:r>
              </a:p>
              <a:p>
                <a:r>
                  <a:rPr lang="en-US" dirty="0">
                    <a:highlight>
                      <a:srgbClr val="FFFF00"/>
                    </a:highlight>
                  </a:rPr>
                  <a:t>What happens when a sensor is placed at </a:t>
                </a:r>
                <a14:m>
                  <m:oMath xmlns:m="http://schemas.openxmlformats.org/officeDocument/2006/math">
                    <m:sSub>
                      <m:sSubPr>
                        <m:ctrlPr>
                          <a:rPr lang="en-US" b="0"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𝑆</m:t>
                        </m:r>
                      </m:e>
                      <m:sub>
                        <m:r>
                          <a:rPr lang="en-US" b="0" i="1" smtClean="0">
                            <a:highlight>
                              <a:srgbClr val="FFFF00"/>
                            </a:highlight>
                            <a:latin typeface="Cambria Math" panose="02040503050406030204" pitchFamily="18" charset="0"/>
                          </a:rPr>
                          <m:t>2</m:t>
                        </m:r>
                      </m:sub>
                    </m:sSub>
                  </m:oMath>
                </a14:m>
                <a:r>
                  <a:rPr lang="en-US" dirty="0">
                    <a:highlight>
                      <a:srgbClr val="FFFF00"/>
                    </a:highlight>
                  </a:rPr>
                  <a:t>? What happens when it isn’t?</a:t>
                </a:r>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24D32DFF-29B0-40E8-ADE0-28F3DC908E13}"/>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Tree>
    <p:extLst>
      <p:ext uri="{BB962C8B-B14F-4D97-AF65-F5344CB8AC3E}">
        <p14:creationId xmlns:p14="http://schemas.microsoft.com/office/powerpoint/2010/main" val="387751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F22-4EA5-4D61-AFEE-D856CEA59808}"/>
              </a:ext>
            </a:extLst>
          </p:cNvPr>
          <p:cNvSpPr>
            <a:spLocks noGrp="1"/>
          </p:cNvSpPr>
          <p:nvPr>
            <p:ph type="title"/>
          </p:nvPr>
        </p:nvSpPr>
        <p:spPr/>
        <p:txBody>
          <a:bodyPr/>
          <a:lstStyle/>
          <a:p>
            <a:r>
              <a:rPr lang="en-US" dirty="0"/>
              <a:t>Image formation</a:t>
            </a:r>
          </a:p>
        </p:txBody>
      </p:sp>
      <p:sp>
        <p:nvSpPr>
          <p:cNvPr id="3" name="Content Placeholder 2">
            <a:extLst>
              <a:ext uri="{FF2B5EF4-FFF2-40B4-BE49-F238E27FC236}">
                <a16:creationId xmlns:a16="http://schemas.microsoft.com/office/drawing/2014/main" id="{3DD36519-32A8-42CC-913F-A56136C8EE59}"/>
              </a:ext>
            </a:extLst>
          </p:cNvPr>
          <p:cNvSpPr>
            <a:spLocks noGrp="1"/>
          </p:cNvSpPr>
          <p:nvPr>
            <p:ph idx="1"/>
          </p:nvPr>
        </p:nvSpPr>
        <p:spPr/>
        <p:txBody>
          <a:bodyPr/>
          <a:lstStyle/>
          <a:p>
            <a:r>
              <a:rPr lang="en-US" dirty="0"/>
              <a:t>Let’s talk about what happens before the image is captured- how it’s captured and why do we see it the way the we see it.</a:t>
            </a:r>
          </a:p>
        </p:txBody>
      </p:sp>
      <p:pic>
        <p:nvPicPr>
          <p:cNvPr id="1026" name="Picture 2">
            <a:extLst>
              <a:ext uri="{FF2B5EF4-FFF2-40B4-BE49-F238E27FC236}">
                <a16:creationId xmlns:a16="http://schemas.microsoft.com/office/drawing/2014/main" id="{55B8D869-FDDE-4A00-BDB6-BEE9CA5006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810000"/>
            <a:ext cx="3939459" cy="295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3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solidFill>
                    <a:prstClr val="black"/>
                  </a:solidFill>
                </a:endParaRPr>
              </a:p>
              <a:p>
                <a:r>
                  <a:rPr lang="en-US" dirty="0">
                    <a:solidFill>
                      <a:prstClr val="black"/>
                    </a:solidFill>
                  </a:rPr>
                  <a:t>As already seen, </a:t>
                </a:r>
                <a:r>
                  <a:rPr lang="en-US" dirty="0"/>
                  <a:t>when a sensor is placed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solidFill>
                      <a:prstClr val="black"/>
                    </a:solidFill>
                  </a:rPr>
                  <a:t> the resulted image is focused.</a:t>
                </a: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9583" y="2884453"/>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9583" y="3155398"/>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9585" y="3477636"/>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9590" y="3772798"/>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9588" y="4345236"/>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9589" y="4612202"/>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2330" y="4865243"/>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9583" y="2884454"/>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70598" y="2888975"/>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9890" y="2878127"/>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9581" y="2890781"/>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9642" y="266483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9642" y="266483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9642" y="266483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9642" y="2664836"/>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9642" y="266208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9642" y="267116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9642" y="267116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9013" y="469149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9013" y="431856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9012" y="2909214"/>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9011" y="349256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9011" y="316707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9011" y="287651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3292" y="261363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2020" y="261162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2018" y="260477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3237" y="5391434"/>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rotWithShape="1">
                <a:blip r:embed="rId4"/>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07469" y="5896303"/>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308973" y="5971155"/>
                <a:ext cx="2876707"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308973" y="5971155"/>
                <a:ext cx="2876707" cy="608099"/>
              </a:xfrm>
              <a:prstGeom prst="rect">
                <a:avLst/>
              </a:prstGeom>
              <a:blipFill rotWithShape="1">
                <a:blip r:embed="rId5"/>
                <a:stretch>
                  <a:fillRect t="-8081" b="-19192"/>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6613" y="537672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6613" y="5391434"/>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6613" y="5391434"/>
                <a:ext cx="2270400" cy="331100"/>
              </a:xfrm>
              <a:prstGeom prst="rect">
                <a:avLst/>
              </a:prstGeom>
              <a:blipFill rotWithShape="1">
                <a:blip r:embed="rId6"/>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10791" y="2616795"/>
            <a:ext cx="2390579" cy="2741950"/>
          </a:xfrm>
          <a:prstGeom prst="rect">
            <a:avLst/>
          </a:prstGeom>
          <a:ln w="12700">
            <a:miter lim="400000"/>
          </a:ln>
        </p:spPr>
      </p:pic>
      <p:grpSp>
        <p:nvGrpSpPr>
          <p:cNvPr id="125" name="Group 124">
            <a:extLst>
              <a:ext uri="{FF2B5EF4-FFF2-40B4-BE49-F238E27FC236}">
                <a16:creationId xmlns:a16="http://schemas.microsoft.com/office/drawing/2014/main" id="{80F0D6D7-8A17-4E8C-A0C2-E17513D472D1}"/>
              </a:ext>
            </a:extLst>
          </p:cNvPr>
          <p:cNvGrpSpPr/>
          <p:nvPr/>
        </p:nvGrpSpPr>
        <p:grpSpPr>
          <a:xfrm>
            <a:off x="6900936" y="2620586"/>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021415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7699" y="267470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when the sensor doesn’t respect the lens equation, the image is blurred. </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8309" y="2880744"/>
            <a:ext cx="2950898" cy="101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8310" y="3158937"/>
            <a:ext cx="3039797" cy="271265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8312" y="3481176"/>
            <a:ext cx="3027095" cy="23015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8317" y="3776338"/>
            <a:ext cx="3027090" cy="192380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8315" y="4348775"/>
            <a:ext cx="3046143" cy="116721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8316" y="4615742"/>
            <a:ext cx="3033441" cy="8177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1057" y="4868782"/>
            <a:ext cx="3086100" cy="4503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8308" y="2823594"/>
            <a:ext cx="2963599" cy="3785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69324" y="2753744"/>
            <a:ext cx="2919883" cy="75525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8618" y="2556895"/>
            <a:ext cx="2927890" cy="178456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8307" y="2461644"/>
            <a:ext cx="2944550" cy="225381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1055" y="2360044"/>
            <a:ext cx="2990852" cy="26544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8370" y="266837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8370" y="266837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8370" y="266837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8370" y="2668376"/>
            <a:ext cx="5341638" cy="29619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8370" y="266562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8370" y="267470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8370" y="267470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7741" y="469503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7741" y="432210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7740" y="2645794"/>
            <a:ext cx="5335118" cy="235729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7739" y="349610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7739" y="317061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7739" y="288005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2020" y="261717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0748" y="261516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0746" y="260831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49429" y="499603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98" idx="3"/>
          </p:cNvCxnSpPr>
          <p:nvPr/>
        </p:nvCxnSpPr>
        <p:spPr>
          <a:xfrm>
            <a:off x="4569328" y="2665969"/>
            <a:ext cx="2977030" cy="328182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0212" y="280189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6196" y="538264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1965" y="5394974"/>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1965" y="5394974"/>
                <a:ext cx="1593749" cy="331100"/>
              </a:xfrm>
              <a:prstGeom prst="rect">
                <a:avLst/>
              </a:prstGeom>
              <a:blipFill rotWithShape="1">
                <a:blip r:embed="rId4"/>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29182" y="261516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5341" y="538026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5341" y="5394974"/>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5341" y="5394974"/>
                <a:ext cx="2270400" cy="331100"/>
              </a:xfrm>
              <a:prstGeom prst="rect">
                <a:avLst/>
              </a:prstGeom>
              <a:blipFill rotWithShape="1">
                <a:blip r:embed="rId5"/>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25"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100000"/>
                    </a14:imgEffect>
                  </a14:imgLayer>
                </a14:imgProps>
              </a:ext>
            </a:extLst>
          </a:blip>
          <a:stretch>
            <a:fillRect/>
          </a:stretch>
        </p:blipFill>
        <p:spPr>
          <a:xfrm flipH="1" flipV="1">
            <a:off x="5905912" y="2337726"/>
            <a:ext cx="3141189" cy="3602885"/>
          </a:xfrm>
          <a:prstGeom prst="rect">
            <a:avLst/>
          </a:prstGeom>
          <a:ln w="12700">
            <a:miter lim="400000"/>
          </a:ln>
        </p:spPr>
      </p:pic>
      <p:cxnSp>
        <p:nvCxnSpPr>
          <p:cNvPr id="157" name="Straight Arrow Connector 156">
            <a:extLst>
              <a:ext uri="{FF2B5EF4-FFF2-40B4-BE49-F238E27FC236}">
                <a16:creationId xmlns:a16="http://schemas.microsoft.com/office/drawing/2014/main" id="{692AA951-6747-4FCB-8961-838DE1EDE113}"/>
              </a:ext>
            </a:extLst>
          </p:cNvPr>
          <p:cNvCxnSpPr>
            <a:cxnSpLocks/>
          </p:cNvCxnSpPr>
          <p:nvPr/>
        </p:nvCxnSpPr>
        <p:spPr>
          <a:xfrm>
            <a:off x="4679864" y="6201794"/>
            <a:ext cx="2822043"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Put a photosensor in front of object">
                <a:extLst>
                  <a:ext uri="{FF2B5EF4-FFF2-40B4-BE49-F238E27FC236}">
                    <a16:creationId xmlns:a16="http://schemas.microsoft.com/office/drawing/2014/main" id="{B77E7BDB-AF38-412C-9086-82DAD1460A20}"/>
                  </a:ext>
                </a:extLst>
              </p:cNvPr>
              <p:cNvSpPr txBox="1"/>
              <p:nvPr/>
            </p:nvSpPr>
            <p:spPr>
              <a:xfrm>
                <a:off x="4693734" y="6277994"/>
                <a:ext cx="2876707"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Unfocused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r>
                          <a:rPr lang="en-US" b="0" i="1" smtClean="0">
                            <a:solidFill>
                              <a:prstClr val="black"/>
                            </a:solidFill>
                            <a:latin typeface="Cambria Math"/>
                          </a:rPr>
                          <m:t>′</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58"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693734" y="6277994"/>
                <a:ext cx="2876707" cy="608099"/>
              </a:xfrm>
              <a:prstGeom prst="rect">
                <a:avLst/>
              </a:prstGeom>
              <a:blipFill rotWithShape="1">
                <a:blip r:embed="rId8"/>
                <a:stretch>
                  <a:fillRect t="-8000" b="-18000"/>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159" name="Group 158">
            <a:extLst>
              <a:ext uri="{FF2B5EF4-FFF2-40B4-BE49-F238E27FC236}">
                <a16:creationId xmlns:a16="http://schemas.microsoft.com/office/drawing/2014/main" id="{80F0D6D7-8A17-4E8C-A0C2-E17513D472D1}"/>
              </a:ext>
            </a:extLst>
          </p:cNvPr>
          <p:cNvGrpSpPr/>
          <p:nvPr/>
        </p:nvGrpSpPr>
        <p:grpSpPr>
          <a:xfrm>
            <a:off x="7476506" y="2239393"/>
            <a:ext cx="95251" cy="3740745"/>
            <a:chOff x="8293100" y="2546350"/>
            <a:chExt cx="127000" cy="3429000"/>
          </a:xfrm>
          <a:solidFill>
            <a:schemeClr val="bg1">
              <a:lumMod val="65000"/>
            </a:schemeClr>
          </a:solidFill>
        </p:grpSpPr>
        <p:sp>
          <p:nvSpPr>
            <p:cNvPr id="160" name="Rectangle 159">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3" name="Group 17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3" name="Rectangle 19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6" name="Group 175">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80" name="Rectangle 17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6" name="Group 18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7" name="Rectangle 18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7" name="Rectangle 176">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700191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736E-103E-4AE3-B752-E5A06B17ABC5}"/>
              </a:ext>
            </a:extLst>
          </p:cNvPr>
          <p:cNvSpPr>
            <a:spLocks noGrp="1"/>
          </p:cNvSpPr>
          <p:nvPr>
            <p:ph type="title"/>
          </p:nvPr>
        </p:nvSpPr>
        <p:spPr/>
        <p:txBody>
          <a:bodyPr/>
          <a:lstStyle/>
          <a:p>
            <a:r>
              <a:rPr lang="en-US" dirty="0"/>
              <a:t>Focus</a:t>
            </a:r>
          </a:p>
        </p:txBody>
      </p:sp>
      <p:sp>
        <p:nvSpPr>
          <p:cNvPr id="3" name="Content Placeholder 2">
            <a:extLst>
              <a:ext uri="{FF2B5EF4-FFF2-40B4-BE49-F238E27FC236}">
                <a16:creationId xmlns:a16="http://schemas.microsoft.com/office/drawing/2014/main" id="{7B2F57F5-3026-4ED9-8EEC-E787D5864853}"/>
              </a:ext>
            </a:extLst>
          </p:cNvPr>
          <p:cNvSpPr>
            <a:spLocks noGrp="1"/>
          </p:cNvSpPr>
          <p:nvPr>
            <p:ph idx="1"/>
          </p:nvPr>
        </p:nvSpPr>
        <p:spPr/>
        <p:txBody>
          <a:bodyPr/>
          <a:lstStyle/>
          <a:p>
            <a:r>
              <a:rPr lang="en-US" dirty="0"/>
              <a:t>Changing the distance between the sensor and a given lens to make the object sharper. </a:t>
            </a:r>
          </a:p>
          <a:p>
            <a:r>
              <a:rPr lang="en-US" dirty="0"/>
              <a:t>Changing the focus in a complex lens setup essentially changes the place of the approximated thin lens relative to the sensor.</a:t>
            </a:r>
          </a:p>
        </p:txBody>
      </p:sp>
    </p:spTree>
    <p:extLst>
      <p:ext uri="{BB962C8B-B14F-4D97-AF65-F5344CB8AC3E}">
        <p14:creationId xmlns:p14="http://schemas.microsoft.com/office/powerpoint/2010/main" val="169677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stCxn id="60"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383237" y="5391434"/>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a:blip r:embed="rId3"/>
                <a:stretch>
                  <a:fillRect t="-14545" b="-34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710791" y="2616795"/>
            <a:ext cx="2390579" cy="2741950"/>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6900936" y="2620586"/>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03" idx="3"/>
          </p:cNvCxnSpPr>
          <p:nvPr/>
        </p:nvCxnSpPr>
        <p:spPr>
          <a:xfrm flipV="1">
            <a:off x="2133057" y="2874586"/>
            <a:ext cx="4836459" cy="2128634"/>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a:endCxn id="111" idx="0"/>
          </p:cNvCxnSpPr>
          <p:nvPr/>
        </p:nvCxnSpPr>
        <p:spPr>
          <a:xfrm>
            <a:off x="2208970" y="2671168"/>
            <a:ext cx="4726256" cy="2591018"/>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3650220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8" y="3431288"/>
            <a:ext cx="1218125" cy="1579618"/>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cxnSpLocks/>
            <a:stCxn id="60" idx="3"/>
          </p:cNvCxnSpPr>
          <p:nvPr/>
        </p:nvCxnSpPr>
        <p:spPr>
          <a:xfrm>
            <a:off x="4570598" y="2655570"/>
            <a:ext cx="1129878" cy="191624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726532" cy="1233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197641" y="5464221"/>
                <a:ext cx="1593749" cy="885098"/>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lang="en-US" dirty="0">
                  <a:solidFill>
                    <a:prstClr val="black"/>
                  </a:solidFill>
                  <a:latin typeface="Calibri Light" panose="020F0302020204030204"/>
                </a:endParaRPr>
              </a:p>
              <a:p>
                <a:pPr algn="ctr" defTabSz="685800">
                  <a:defRPr/>
                </a:pPr>
                <a:r>
                  <a:rPr lang="en-US" dirty="0">
                    <a:solidFill>
                      <a:prstClr val="black"/>
                    </a:solidFill>
                    <a:latin typeface="Calibri Light" panose="020F0302020204030204"/>
                  </a:rPr>
                  <a:t>Decreases when zoomed out</a:t>
                </a:r>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197641" y="5464221"/>
                <a:ext cx="1593749" cy="885098"/>
              </a:xfrm>
              <a:prstGeom prst="rect">
                <a:avLst/>
              </a:prstGeom>
              <a:blipFill>
                <a:blip r:embed="rId3"/>
                <a:stretch>
                  <a:fillRect l="-6513" t="-5479" r="-8812" b="-1232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334000" y="25608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176351" y="3263472"/>
            <a:ext cx="1164789" cy="1335991"/>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5706471" y="2611629"/>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6" idx="0"/>
          </p:cNvCxnSpPr>
          <p:nvPr/>
        </p:nvCxnSpPr>
        <p:spPr>
          <a:xfrm flipV="1">
            <a:off x="2133057" y="3431288"/>
            <a:ext cx="3597396" cy="1571932"/>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p:cNvCxnSpPr>
          <p:nvPr/>
        </p:nvCxnSpPr>
        <p:spPr>
          <a:xfrm>
            <a:off x="2208970" y="2671168"/>
            <a:ext cx="3491506" cy="189169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439321" y="2800486"/>
            <a:ext cx="189423"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026" name="Picture 2" descr="Image result for zoom in zoom out lens">
            <a:extLst>
              <a:ext uri="{FF2B5EF4-FFF2-40B4-BE49-F238E27FC236}">
                <a16:creationId xmlns:a16="http://schemas.microsoft.com/office/drawing/2014/main" id="{0E514769-8316-4E1A-AE4B-1289DF2FAB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2201" y="4319708"/>
            <a:ext cx="2675136" cy="252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84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7BDC-B717-4BCA-8E48-892EA9A40840}"/>
              </a:ext>
            </a:extLst>
          </p:cNvPr>
          <p:cNvSpPr>
            <a:spLocks noGrp="1"/>
          </p:cNvSpPr>
          <p:nvPr>
            <p:ph type="title"/>
          </p:nvPr>
        </p:nvSpPr>
        <p:spPr/>
        <p:txBody>
          <a:bodyPr/>
          <a:lstStyle/>
          <a:p>
            <a:r>
              <a:rPr lang="en-US" dirty="0"/>
              <a:t>Depth of field (DOF)</a:t>
            </a:r>
          </a:p>
        </p:txBody>
      </p:sp>
      <p:sp>
        <p:nvSpPr>
          <p:cNvPr id="3" name="Content Placeholder 2">
            <a:extLst>
              <a:ext uri="{FF2B5EF4-FFF2-40B4-BE49-F238E27FC236}">
                <a16:creationId xmlns:a16="http://schemas.microsoft.com/office/drawing/2014/main" id="{52BE6B3C-743B-4CA8-950B-E928C5B36AE4}"/>
              </a:ext>
            </a:extLst>
          </p:cNvPr>
          <p:cNvSpPr>
            <a:spLocks noGrp="1"/>
          </p:cNvSpPr>
          <p:nvPr>
            <p:ph idx="1"/>
          </p:nvPr>
        </p:nvSpPr>
        <p:spPr>
          <a:xfrm>
            <a:off x="152400" y="762000"/>
            <a:ext cx="6553200" cy="5715000"/>
          </a:xfrm>
        </p:spPr>
        <p:txBody>
          <a:bodyPr/>
          <a:lstStyle/>
          <a:p>
            <a:r>
              <a:rPr lang="en-US" dirty="0"/>
              <a:t> </a:t>
            </a:r>
            <a:r>
              <a:rPr lang="en-US" b="1" dirty="0"/>
              <a:t>Depth of field </a:t>
            </a:r>
            <a:r>
              <a:rPr lang="en-US" dirty="0"/>
              <a:t>is the distance between the nearest and the farthest objects that are in acceptably sharp focus in an image.</a:t>
            </a:r>
          </a:p>
          <a:p>
            <a:pPr lvl="1"/>
            <a:r>
              <a:rPr lang="en-US" dirty="0"/>
              <a:t>“acceptably sharp” is human determined and is measured by the spot size that a point light is out of focus (called </a:t>
            </a:r>
            <a:r>
              <a:rPr lang="en-US" b="1" dirty="0"/>
              <a:t>circle of confusion</a:t>
            </a:r>
            <a:r>
              <a:rPr lang="en-US" dirty="0"/>
              <a:t>).</a:t>
            </a:r>
          </a:p>
        </p:txBody>
      </p:sp>
      <p:sp>
        <p:nvSpPr>
          <p:cNvPr id="9" name="Rectangle 8">
            <a:extLst>
              <a:ext uri="{FF2B5EF4-FFF2-40B4-BE49-F238E27FC236}">
                <a16:creationId xmlns:a16="http://schemas.microsoft.com/office/drawing/2014/main" id="{8701EBD2-1488-463E-A1D9-9AD8C0F530E3}"/>
              </a:ext>
            </a:extLst>
          </p:cNvPr>
          <p:cNvSpPr/>
          <p:nvPr/>
        </p:nvSpPr>
        <p:spPr>
          <a:xfrm>
            <a:off x="1295400" y="4360608"/>
            <a:ext cx="496529"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6E23DA-A351-4D44-A656-BE6E94FF07D2}"/>
              </a:ext>
            </a:extLst>
          </p:cNvPr>
          <p:cNvSpPr/>
          <p:nvPr/>
        </p:nvSpPr>
        <p:spPr>
          <a:xfrm>
            <a:off x="5380704" y="5007694"/>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DDBC33-ED1E-4040-ADE0-A83EF22647A8}"/>
              </a:ext>
            </a:extLst>
          </p:cNvPr>
          <p:cNvSpPr/>
          <p:nvPr/>
        </p:nvSpPr>
        <p:spPr>
          <a:xfrm>
            <a:off x="5486400" y="5123836"/>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upload.wikimedia.org/wikipedia/commons/thumb/0/0c/Depth_of_field_illustration.svg/1920px-Depth_of_field_illustration.svg.png"/>
          <p:cNvPicPr>
            <a:picLocks noChangeAspect="1" noChangeArrowheads="1"/>
          </p:cNvPicPr>
          <p:nvPr/>
        </p:nvPicPr>
        <p:blipFill rotWithShape="1">
          <a:blip r:embed="rId2">
            <a:extLst>
              <a:ext uri="{28A0092B-C50C-407E-A947-70E740481C1C}">
                <a14:useLocalDpi xmlns:a14="http://schemas.microsoft.com/office/drawing/2010/main" val="0"/>
              </a:ext>
            </a:extLst>
          </a:blip>
          <a:srcRect b="59062"/>
          <a:stretch/>
        </p:blipFill>
        <p:spPr bwMode="auto">
          <a:xfrm>
            <a:off x="266700" y="3837069"/>
            <a:ext cx="8458200" cy="2573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3/38/DOF-ShallowDepthofFiel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990600"/>
            <a:ext cx="2060838" cy="257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17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43200" y="1863090"/>
            <a:ext cx="838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10000" y="3276600"/>
            <a:ext cx="381000" cy="12954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32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Aperture</a:t>
            </a:r>
          </a:p>
        </p:txBody>
      </p:sp>
      <p:sp>
        <p:nvSpPr>
          <p:cNvPr id="3" name="Content Placeholder 2"/>
          <p:cNvSpPr>
            <a:spLocks noGrp="1"/>
          </p:cNvSpPr>
          <p:nvPr>
            <p:ph idx="1"/>
          </p:nvPr>
        </p:nvSpPr>
        <p:spPr>
          <a:xfrm>
            <a:off x="152400" y="762000"/>
            <a:ext cx="8839200" cy="5715000"/>
          </a:xfrm>
        </p:spPr>
        <p:txBody>
          <a:bodyPr>
            <a:normAutofit/>
          </a:bodyPr>
          <a:lstStyle/>
          <a:p>
            <a:r>
              <a:rPr lang="en-US" dirty="0"/>
              <a:t>An </a:t>
            </a:r>
            <a:r>
              <a:rPr lang="en-US" b="1" dirty="0"/>
              <a:t>aperture</a:t>
            </a:r>
            <a:r>
              <a:rPr lang="en-US" dirty="0"/>
              <a:t> is a hole or an opening through which light travels. The aperture helps enlarging the DOF, but also inputs less light, making the image darker.</a:t>
            </a:r>
          </a:p>
        </p:txBody>
      </p:sp>
      <p:pic>
        <p:nvPicPr>
          <p:cNvPr id="4" name="Picture 2" descr="https://upload.wikimedia.org/wikipedia/commons/thumb/0/0c/Depth_of_field_illustration.svg/1920px-Depth_of_field_illustra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120225"/>
            <a:ext cx="5865717" cy="43595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8/Lenses_with_different_apertures.jpg/1920px-Lenses_with_different_apertur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52400" y="3505200"/>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04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89C9-9B7E-454F-8090-087DAA1AD8D7}"/>
              </a:ext>
            </a:extLst>
          </p:cNvPr>
          <p:cNvSpPr>
            <a:spLocks noGrp="1"/>
          </p:cNvSpPr>
          <p:nvPr>
            <p:ph type="title"/>
          </p:nvPr>
        </p:nvSpPr>
        <p:spPr/>
        <p:txBody>
          <a:bodyPr/>
          <a:lstStyle/>
          <a:p>
            <a:r>
              <a:rPr lang="en-US" dirty="0"/>
              <a:t>Side note: aperture blur</a:t>
            </a:r>
          </a:p>
        </p:txBody>
      </p:sp>
      <p:sp>
        <p:nvSpPr>
          <p:cNvPr id="3" name="Content Placeholder 2">
            <a:extLst>
              <a:ext uri="{FF2B5EF4-FFF2-40B4-BE49-F238E27FC236}">
                <a16:creationId xmlns:a16="http://schemas.microsoft.com/office/drawing/2014/main" id="{49309F4F-DDC9-4C66-B43F-C32DAA65F88B}"/>
              </a:ext>
            </a:extLst>
          </p:cNvPr>
          <p:cNvSpPr>
            <a:spLocks noGrp="1"/>
          </p:cNvSpPr>
          <p:nvPr>
            <p:ph idx="1"/>
          </p:nvPr>
        </p:nvSpPr>
        <p:spPr/>
        <p:txBody>
          <a:bodyPr/>
          <a:lstStyle/>
          <a:p>
            <a:r>
              <a:rPr lang="en-US" dirty="0"/>
              <a:t>Changing the default shape of the aperture will give different shapes to “circle of confusion”.</a:t>
            </a:r>
          </a:p>
          <a:p>
            <a:endParaRPr lang="en-US" dirty="0"/>
          </a:p>
        </p:txBody>
      </p:sp>
      <p:pic>
        <p:nvPicPr>
          <p:cNvPr id="1026" name="Picture 2" descr="Image result for aperture blur light">
            <a:extLst>
              <a:ext uri="{FF2B5EF4-FFF2-40B4-BE49-F238E27FC236}">
                <a16:creationId xmlns:a16="http://schemas.microsoft.com/office/drawing/2014/main" id="{2AF627E9-CD71-4DA8-9C34-34D3F683BC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3276600"/>
            <a:ext cx="4572000" cy="2868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thumb/f/f8/Lenses_with_different_apertures.jpg/1920px-Lenses_with_different_apertures.jpg">
            <a:extLst>
              <a:ext uri="{FF2B5EF4-FFF2-40B4-BE49-F238E27FC236}">
                <a16:creationId xmlns:a16="http://schemas.microsoft.com/office/drawing/2014/main" id="{CA7F1D40-978F-42FF-A92D-47EDC717FD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61925" y="3186906"/>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68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aperture blur</a:t>
            </a:r>
          </a:p>
        </p:txBody>
      </p:sp>
      <p:sp>
        <p:nvSpPr>
          <p:cNvPr id="3" name="Content Placeholder 2"/>
          <p:cNvSpPr>
            <a:spLocks noGrp="1"/>
          </p:cNvSpPr>
          <p:nvPr>
            <p:ph idx="1"/>
          </p:nvPr>
        </p:nvSpPr>
        <p:spPr/>
        <p:txBody>
          <a:bodyPr/>
          <a:lstStyle/>
          <a:p>
            <a:r>
              <a:rPr lang="en-US" dirty="0"/>
              <a:t>Changing the default shape of the aperture will give different shapes to “circle of confusion”.</a:t>
            </a:r>
          </a:p>
        </p:txBody>
      </p:sp>
      <p:pic>
        <p:nvPicPr>
          <p:cNvPr id="4" name="Picture 8" descr="Image result for shutter shape heart bl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785" y="3420862"/>
            <a:ext cx="4298457" cy="28656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blur aperture heart 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92" y="1752600"/>
            <a:ext cx="238125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lur aperture heart 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76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b="1" dirty="0"/>
              <a:t>BRDF</a:t>
            </a:r>
          </a:p>
          <a:p>
            <a:r>
              <a:rPr lang="en-US" dirty="0"/>
              <a:t>Pinhole camera</a:t>
            </a:r>
          </a:p>
          <a:p>
            <a:r>
              <a:rPr lang="en-US"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10400" y="3924300"/>
            <a:ext cx="685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181600" y="3352801"/>
            <a:ext cx="1219200" cy="12192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010400" y="3553691"/>
            <a:ext cx="1828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4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shutter</a:t>
            </a:r>
          </a:p>
        </p:txBody>
      </p:sp>
      <p:sp>
        <p:nvSpPr>
          <p:cNvPr id="3" name="Content Placeholder 2"/>
          <p:cNvSpPr>
            <a:spLocks noGrp="1"/>
          </p:cNvSpPr>
          <p:nvPr>
            <p:ph idx="1"/>
          </p:nvPr>
        </p:nvSpPr>
        <p:spPr/>
        <p:txBody>
          <a:bodyPr/>
          <a:lstStyle/>
          <a:p>
            <a:r>
              <a:rPr lang="en-US" dirty="0"/>
              <a:t>A common why to make the image lighter is to increase </a:t>
            </a:r>
            <a:r>
              <a:rPr lang="en-US" b="1" dirty="0"/>
              <a:t>exposure time </a:t>
            </a:r>
            <a:r>
              <a:rPr lang="en-US" dirty="0"/>
              <a:t>(also called “</a:t>
            </a:r>
            <a:r>
              <a:rPr lang="en-US" b="1" dirty="0"/>
              <a:t>shutter speed</a:t>
            </a:r>
            <a:r>
              <a:rPr lang="en-US" dirty="0"/>
              <a:t>”, although measurements units are seconds).</a:t>
            </a:r>
          </a:p>
          <a:p>
            <a:r>
              <a:rPr lang="en-US" dirty="0"/>
              <a:t>Larger exposure time can also lead to image blur if camera is not stable during capture</a:t>
            </a:r>
          </a:p>
          <a:p>
            <a:r>
              <a:rPr lang="en-US" dirty="0">
                <a:hlinkClick r:id="rId2"/>
              </a:rPr>
              <a:t>https://www.youtube.com/watch?v=ptfSW4eW25g</a:t>
            </a:r>
            <a:r>
              <a:rPr lang="en-US" dirty="0"/>
              <a:t> (shutter and reflex mirror operation slow-motion)</a:t>
            </a:r>
          </a:p>
          <a:p>
            <a:endParaRPr lang="en-US" dirty="0"/>
          </a:p>
        </p:txBody>
      </p:sp>
      <p:pic>
        <p:nvPicPr>
          <p:cNvPr id="4" name="Picture 4" descr="Image result for shutter camera"/>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800600" y="4111393"/>
            <a:ext cx="3669039" cy="22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61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43650" y="4301489"/>
            <a:ext cx="1109749"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200" y="3197012"/>
            <a:ext cx="457200" cy="1451187"/>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276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Photosensors</a:t>
            </a:r>
            <a:r>
              <a:rPr lang="en-US" dirty="0"/>
              <a:t> </a:t>
            </a:r>
          </a:p>
        </p:txBody>
      </p:sp>
      <p:sp>
        <p:nvSpPr>
          <p:cNvPr id="3" name="Content Placeholder 2"/>
          <p:cNvSpPr>
            <a:spLocks noGrp="1"/>
          </p:cNvSpPr>
          <p:nvPr>
            <p:ph idx="1"/>
          </p:nvPr>
        </p:nvSpPr>
        <p:spPr/>
        <p:txBody>
          <a:bodyPr/>
          <a:lstStyle/>
          <a:p>
            <a:r>
              <a:rPr lang="en-US" dirty="0"/>
              <a:t>Sensor that transforms different input light intensity to different valued electrical charges.</a:t>
            </a:r>
          </a:p>
          <a:p>
            <a:pPr lvl="1"/>
            <a:r>
              <a:rPr lang="en-US" dirty="0"/>
              <a:t>Each pixel in a resulting raw image comes from at least 3  capacitors in a 2D array which makes the sensor (for R, G and B).</a:t>
            </a:r>
          </a:p>
          <a:p>
            <a:r>
              <a:rPr lang="en-US" dirty="0"/>
              <a:t> Two types of such sensors are called </a:t>
            </a:r>
            <a:r>
              <a:rPr lang="en-US" b="1" dirty="0"/>
              <a:t>CCD</a:t>
            </a:r>
            <a:r>
              <a:rPr lang="en-US" dirty="0"/>
              <a:t> (charge-coupled device) or </a:t>
            </a:r>
            <a:r>
              <a:rPr lang="en-US" b="1" dirty="0"/>
              <a:t>CMOC</a:t>
            </a:r>
            <a:r>
              <a:rPr lang="en-US" dirty="0"/>
              <a:t> (complementary metal-oxide-semiconductors).</a:t>
            </a:r>
          </a:p>
          <a:p>
            <a:endParaRPr lang="en-US" dirty="0"/>
          </a:p>
        </p:txBody>
      </p:sp>
      <p:pic>
        <p:nvPicPr>
          <p:cNvPr id="3074" name="Picture 2" descr="https://upload.wikimedia.org/wikipedia/commons/5/5b/CCD_SONY_ICX493AQA_sensor_s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886200"/>
            <a:ext cx="3733800" cy="28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95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Bayer filter</a:t>
            </a:r>
          </a:p>
        </p:txBody>
      </p:sp>
      <p:sp>
        <p:nvSpPr>
          <p:cNvPr id="3" name="Content Placeholder 2"/>
          <p:cNvSpPr>
            <a:spLocks noGrp="1"/>
          </p:cNvSpPr>
          <p:nvPr>
            <p:ph idx="1"/>
          </p:nvPr>
        </p:nvSpPr>
        <p:spPr/>
        <p:txBody>
          <a:bodyPr/>
          <a:lstStyle/>
          <a:p>
            <a:r>
              <a:rPr lang="en-US" dirty="0"/>
              <a:t>On top of each </a:t>
            </a:r>
            <a:r>
              <a:rPr lang="en-US" dirty="0" err="1"/>
              <a:t>photosensor</a:t>
            </a:r>
            <a:r>
              <a:rPr lang="en-US" dirty="0"/>
              <a:t> is a Bayer filter which filter the input light to one of the 3 primary colors R,G &amp; B.</a:t>
            </a:r>
          </a:p>
          <a:p>
            <a:r>
              <a:rPr lang="en-US" dirty="0"/>
              <a:t>This filter has twice as much green elements compared to the others, to mimic the human eye physiology. </a:t>
            </a:r>
          </a:p>
          <a:p>
            <a:endParaRPr lang="en-US" dirty="0"/>
          </a:p>
        </p:txBody>
      </p:sp>
      <p:pic>
        <p:nvPicPr>
          <p:cNvPr id="5122" name="Picture 2" descr="https://upload.wikimedia.org/wikipedia/commons/thumb/1/1c/Bayer_pattern_on_sensor_profile.svg/1920px-Bayer_pattern_on_sensor_profi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174" y="3581400"/>
            <a:ext cx="4002826" cy="25622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3/37/Bayer_pattern_on_sensor.svg/1920px-Bayer_pattern_on_sens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81351"/>
            <a:ext cx="4689231"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92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b="1" dirty="0"/>
              <a:t>The human eye</a:t>
            </a:r>
          </a:p>
          <a:p>
            <a:endParaRPr lang="en-US" b="1"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modern camera tries to mimic the human eye:</a:t>
            </a:r>
          </a:p>
          <a:p>
            <a:pPr lvl="1"/>
            <a:r>
              <a:rPr lang="en-US" dirty="0"/>
              <a:t>Iris = aperture.</a:t>
            </a:r>
          </a:p>
          <a:p>
            <a:pPr lvl="1"/>
            <a:r>
              <a:rPr lang="en-US" dirty="0"/>
              <a:t>Lens.</a:t>
            </a:r>
          </a:p>
          <a:p>
            <a:pPr lvl="1"/>
            <a:r>
              <a:rPr lang="en-US" dirty="0"/>
              <a:t>Retina = </a:t>
            </a:r>
            <a:r>
              <a:rPr lang="en-US" dirty="0" err="1"/>
              <a:t>photosensor</a:t>
            </a:r>
            <a:r>
              <a:rPr lang="en-US" dirty="0"/>
              <a:t>.</a:t>
            </a:r>
          </a:p>
          <a:p>
            <a:endParaRPr lang="en-US" dirty="0"/>
          </a:p>
        </p:txBody>
      </p:sp>
      <p:pic>
        <p:nvPicPr>
          <p:cNvPr id="5124" name="Picture 4" descr="https://upload.wikimedia.org/wikipedia/commons/thumb/8/8a/Three_Internal_chambers_of_the_Eye.png/1024px-Three_Internal_chambers_of_the_Ey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26411"/>
            <a:ext cx="3815895" cy="390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11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In the retina there are two types of photoreceptors:</a:t>
            </a:r>
          </a:p>
          <a:p>
            <a:pPr lvl="1"/>
            <a:r>
              <a:rPr lang="en-US" dirty="0"/>
              <a:t>Rods: responsible for low-light vision – maximum sensitivity at the green region of 500nm. Rods are </a:t>
            </a:r>
            <a:r>
              <a:rPr lang="en-US" b="1" dirty="0"/>
              <a:t>not</a:t>
            </a:r>
            <a:r>
              <a:rPr lang="en-US" dirty="0"/>
              <a:t> responsible for color vision though.</a:t>
            </a:r>
          </a:p>
          <a:p>
            <a:pPr lvl="1"/>
            <a:r>
              <a:rPr lang="en-US" dirty="0"/>
              <a:t>Cones: responsible for color vision. 3 types (short, medium &amp; long), each has maximum sensitive for different colors (roughly RGB…). this is way the RGB were chosen as primary colors.</a:t>
            </a:r>
          </a:p>
          <a:p>
            <a:pPr marL="0" indent="0">
              <a:buNone/>
            </a:pPr>
            <a:endParaRPr lang="en-US" dirty="0"/>
          </a:p>
          <a:p>
            <a:endParaRPr lang="en-US" dirty="0"/>
          </a:p>
        </p:txBody>
      </p:sp>
      <p:pic>
        <p:nvPicPr>
          <p:cNvPr id="5122" name="Picture 2" descr="Image result for different cone respons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7735" y="3976600"/>
            <a:ext cx="3841866" cy="28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23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eye color sensitivity (Luminosity function) was defined by experiments- one result from those experiments was that people are more sensitive to the green color. (Maybe because of the rods? No one </a:t>
            </a:r>
            <a:r>
              <a:rPr lang="en-US" dirty="0" err="1"/>
              <a:t>nows</a:t>
            </a:r>
            <a:r>
              <a:rPr lang="en-US" dirty="0"/>
              <a:t> </a:t>
            </a:r>
            <a:r>
              <a:rPr lang="en-US"/>
              <a:t>for sure…)</a:t>
            </a:r>
            <a:endParaRPr lang="en-US" dirty="0"/>
          </a:p>
          <a:p>
            <a:pPr lvl="1"/>
            <a:r>
              <a:rPr lang="en-US" dirty="0"/>
              <a:t>This is way Bayer filter has double the greens!</a:t>
            </a:r>
          </a:p>
          <a:p>
            <a:pPr marL="0" indent="0">
              <a:buNone/>
            </a:pPr>
            <a:endParaRPr lang="en-US" dirty="0"/>
          </a:p>
          <a:p>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3657600"/>
            <a:ext cx="3445468" cy="303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855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b="1" dirty="0"/>
                  <a:t>BRDF </a:t>
                </a:r>
                <a:r>
                  <a:rPr lang="en-US" dirty="0"/>
                  <a:t>or </a:t>
                </a:r>
                <a:r>
                  <a:rPr lang="en-US" b="1" dirty="0"/>
                  <a:t>bidirectional reflectance distribution function </a:t>
                </a:r>
                <a:r>
                  <a:rPr lang="en-US" dirty="0"/>
                  <a:t>is basically a ratio of </a:t>
                </a:r>
                <a:r>
                  <a:rPr lang="en-US" u="sng" dirty="0"/>
                  <a:t>output reflected rays’ power (</a:t>
                </a:r>
                <a14:m>
                  <m:oMath xmlns:m="http://schemas.openxmlformats.org/officeDocument/2006/math">
                    <m:sSub>
                      <m:sSubPr>
                        <m:ctrlPr>
                          <a:rPr lang="en-US" b="0" i="1" u="sng" smtClean="0">
                            <a:latin typeface="Cambria Math" panose="02040503050406030204" pitchFamily="18" charset="0"/>
                          </a:rPr>
                        </m:ctrlPr>
                      </m:sSubPr>
                      <m:e>
                        <m:r>
                          <a:rPr lang="en-US" b="0" i="1" u="sng" smtClean="0">
                            <a:latin typeface="Cambria Math"/>
                          </a:rPr>
                          <m:t>𝐼</m:t>
                        </m:r>
                      </m:e>
                      <m:sub>
                        <m:r>
                          <a:rPr lang="en-US" b="0" i="1" u="sng" smtClean="0">
                            <a:latin typeface="Cambria Math"/>
                          </a:rPr>
                          <m:t>𝑟</m:t>
                        </m:r>
                      </m:sub>
                    </m:sSub>
                    <m:r>
                      <a:rPr lang="en-US" b="0" i="1" u="sng" smtClean="0">
                        <a:latin typeface="Cambria Math"/>
                      </a:rPr>
                      <m:t>)</m:t>
                    </m:r>
                  </m:oMath>
                </a14:m>
                <a:r>
                  <a:rPr lang="en-US" dirty="0"/>
                  <a:t> to </a:t>
                </a:r>
                <a:r>
                  <a:rPr lang="en-US" u="sng" dirty="0"/>
                  <a:t>input rays’ power (</a:t>
                </a:r>
                <a14:m>
                  <m:oMath xmlns:m="http://schemas.openxmlformats.org/officeDocument/2006/math">
                    <m:sSub>
                      <m:sSubPr>
                        <m:ctrlPr>
                          <a:rPr lang="en-US" i="1" u="sng" dirty="0">
                            <a:latin typeface="Cambria Math" panose="02040503050406030204" pitchFamily="18" charset="0"/>
                          </a:rPr>
                        </m:ctrlPr>
                      </m:sSubPr>
                      <m:e>
                        <m:r>
                          <a:rPr lang="en-US" i="1" u="sng" dirty="0">
                            <a:latin typeface="Cambria Math"/>
                          </a:rPr>
                          <m:t>𝐼</m:t>
                        </m:r>
                      </m:e>
                      <m:sub>
                        <m:r>
                          <a:rPr lang="en-US" i="1" u="sng" dirty="0">
                            <a:latin typeface="Cambria Math"/>
                          </a:rPr>
                          <m:t>𝑖</m:t>
                        </m:r>
                      </m:sub>
                    </m:sSub>
                  </m:oMath>
                </a14:m>
                <a:r>
                  <a:rPr lang="en-US" u="sng" dirty="0"/>
                  <a:t>).</a:t>
                </a:r>
              </a:p>
              <a:p>
                <a:r>
                  <a:rPr lang="en-US" dirty="0"/>
                  <a:t>The BRDF is a function of the surface which is dependent on the input and output rays’ direction relative to the surface normal: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r</m:t>
                            </m:r>
                          </m:sub>
                        </m:sSub>
                      </m:num>
                      <m:den>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i</m:t>
                            </m:r>
                          </m:sub>
                        </m:sSub>
                      </m:den>
                    </m:f>
                    <m:r>
                      <a:rPr lang="en-US" b="0" i="0" smtClean="0">
                        <a:latin typeface="Cambria Math"/>
                      </a:rPr>
                      <m:t>=</m:t>
                    </m:r>
                    <m:sSub>
                      <m:sSubPr>
                        <m:ctrlPr>
                          <a:rPr lang="en-US" b="1" i="1" smtClean="0">
                            <a:latin typeface="Cambria Math" panose="02040503050406030204" pitchFamily="18" charset="0"/>
                          </a:rPr>
                        </m:ctrlPr>
                      </m:sSubPr>
                      <m:e>
                        <m:r>
                          <a:rPr lang="en-US" b="0" i="1" smtClean="0">
                            <a:latin typeface="Cambria Math"/>
                          </a:rPr>
                          <m:t>𝑓</m:t>
                        </m:r>
                      </m:e>
                      <m:sub>
                        <m:acc>
                          <m:accPr>
                            <m:chr m:val="̂"/>
                            <m:ctrlPr>
                              <a:rPr lang="en-US" b="0" i="1" smtClean="0">
                                <a:latin typeface="Cambria Math" panose="02040503050406030204" pitchFamily="18" charset="0"/>
                              </a:rPr>
                            </m:ctrlPr>
                          </m:accPr>
                          <m:e>
                            <m:r>
                              <a:rPr lang="en-US" b="0" i="1" smtClean="0">
                                <a:latin typeface="Cambria Math"/>
                              </a:rPr>
                              <m:t>𝑁</m:t>
                            </m:r>
                          </m:e>
                        </m:acc>
                      </m:sub>
                    </m:sSub>
                    <m:r>
                      <a:rPr lang="en-US" b="1" i="1" smtClean="0">
                        <a:latin typeface="Cambria Math"/>
                      </a:rPr>
                      <m:t>(</m:t>
                    </m:r>
                    <m:acc>
                      <m:accPr>
                        <m:chr m:val="̂"/>
                        <m:ctrlPr>
                          <a:rPr lang="en-US" b="1" i="1">
                            <a:latin typeface="Cambria Math" panose="02040503050406030204" pitchFamily="18" charset="0"/>
                          </a:rPr>
                        </m:ctrlPr>
                      </m:accPr>
                      <m:e>
                        <m:r>
                          <a:rPr lang="en-US" i="1">
                            <a:latin typeface="Cambria Math"/>
                          </a:rPr>
                          <m:t>𝐿</m:t>
                        </m:r>
                      </m:e>
                    </m:acc>
                    <m:r>
                      <a:rPr lang="en-US" b="0" i="1" smtClean="0">
                        <a:latin typeface="Cambria Math"/>
                      </a:rPr>
                      <m:t>,</m:t>
                    </m:r>
                    <m:acc>
                      <m:accPr>
                        <m:chr m:val="̂"/>
                        <m:ctrlPr>
                          <a:rPr lang="en-US" b="1" i="1" smtClean="0">
                            <a:latin typeface="Cambria Math" panose="02040503050406030204" pitchFamily="18" charset="0"/>
                          </a:rPr>
                        </m:ctrlPr>
                      </m:accPr>
                      <m:e>
                        <m:r>
                          <a:rPr lang="en-US" b="0" i="1" smtClean="0">
                            <a:latin typeface="Cambria Math"/>
                          </a:rPr>
                          <m:t>𝑉</m:t>
                        </m:r>
                      </m:e>
                    </m:acc>
                    <m:r>
                      <a:rPr lang="en-US" b="1" i="1" smtClean="0">
                        <a:latin typeface="Cambria Math"/>
                        <a:ea typeface="Cambria Math"/>
                      </a:rPr>
                      <m:t>)</m:t>
                    </m:r>
                  </m:oMath>
                </a14:m>
                <a:endParaRPr lang="en-US" b="1" dirty="0"/>
              </a:p>
              <a:p>
                <a:pPr lvl="1"/>
                <a:r>
                  <a:rPr lang="en-US" dirty="0"/>
                  <a:t>[The complete (and more correct) definition is out of scope and can be found here: </a:t>
                </a:r>
                <a:r>
                  <a:rPr lang="en-US" dirty="0">
                    <a:hlinkClick r:id="rId2"/>
                  </a:rPr>
                  <a:t>http://vision.ime.usp.br/~acmt/hakyll/assets/files/wynn.pdf</a:t>
                </a:r>
                <a:r>
                  <a:rPr lang="en-US" dirty="0"/>
                  <a:t> ]</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2000"/>
                </a:stretch>
              </a:blipFill>
            </p:spPr>
            <p:txBody>
              <a:bodyPr/>
              <a:lstStyle/>
              <a:p>
                <a:r>
                  <a:rPr lang="en-US">
                    <a:noFill/>
                  </a:rPr>
                  <a:t> </a:t>
                </a:r>
              </a:p>
            </p:txBody>
          </p:sp>
        </mc:Fallback>
      </mc:AlternateContent>
      <p:sp>
        <p:nvSpPr>
          <p:cNvPr id="4" name="AutoShape 2" descr="Image result for brdf lamberti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6378172" y="5055747"/>
            <a:ext cx="2765828" cy="180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85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p:sp>
        <p:nvSpPr>
          <p:cNvPr id="3" name="Content Placeholder 2"/>
          <p:cNvSpPr>
            <a:spLocks noGrp="1"/>
          </p:cNvSpPr>
          <p:nvPr>
            <p:ph idx="1"/>
          </p:nvPr>
        </p:nvSpPr>
        <p:spPr/>
        <p:txBody>
          <a:bodyPr/>
          <a:lstStyle/>
          <a:p>
            <a:r>
              <a:rPr lang="en-US" dirty="0"/>
              <a:t>BRDF is used extensively in photorealistic rendering, but also in 3D reconstruction and image </a:t>
            </a:r>
            <a:r>
              <a:rPr lang="en-US" dirty="0" err="1"/>
              <a:t>deblurring</a:t>
            </a:r>
            <a:r>
              <a:rPr lang="en-US" dirty="0"/>
              <a:t>.</a:t>
            </a:r>
          </a:p>
          <a:p>
            <a:r>
              <a:rPr lang="en-US" dirty="0"/>
              <a:t>When rendering 3D images with ray tracing, actual rays are generated and propagate through the scene using the BRDF of each material. </a:t>
            </a:r>
          </a:p>
        </p:txBody>
      </p:sp>
      <p:pic>
        <p:nvPicPr>
          <p:cNvPr id="7170" name="Picture 2" descr="https://upload.wikimedia.org/wikipedia/commons/thumb/e/ec/Glasses_800_edit.png/1920px-Glasses_800_edi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3276600"/>
            <a:ext cx="45974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5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perfectly diffused surface is a surface that light is reflected off it equally in all directions. The light intensity scattered off the surface is only determined by the input ray direction relative to the surface norm:</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897"/>
                </a:stretch>
              </a:blipFill>
            </p:spPr>
            <p:txBody>
              <a:bodyPr/>
              <a:lstStyle/>
              <a:p>
                <a:r>
                  <a:rPr lang="en-US">
                    <a:noFill/>
                  </a:rPr>
                  <a:t> </a:t>
                </a:r>
              </a:p>
            </p:txBody>
          </p:sp>
        </mc:Fallback>
      </mc:AlternateContent>
      <p:pic>
        <p:nvPicPr>
          <p:cNvPr id="1026" name="Picture 2" descr="Image result for brdf lambertian"/>
          <p:cNvPicPr>
            <a:picLocks noChangeAspect="1" noChangeArrowheads="1"/>
          </p:cNvPicPr>
          <p:nvPr/>
        </p:nvPicPr>
        <p:blipFill rotWithShape="1">
          <a:blip r:embed="rId4">
            <a:extLst>
              <a:ext uri="{28A0092B-C50C-407E-A947-70E740481C1C}">
                <a14:useLocalDpi xmlns:a14="http://schemas.microsoft.com/office/drawing/2010/main" val="0"/>
              </a:ext>
            </a:extLst>
          </a:blip>
          <a:srcRect t="34012" b="32994"/>
          <a:stretch/>
        </p:blipFill>
        <p:spPr bwMode="auto">
          <a:xfrm>
            <a:off x="3785227" y="5333999"/>
            <a:ext cx="5358773"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iffuse su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38" y="5254434"/>
            <a:ext cx="3573662" cy="160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70321"/>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3162</TotalTime>
  <Words>2332</Words>
  <Application>Microsoft Office PowerPoint</Application>
  <PresentationFormat>On-screen Show (4:3)</PresentationFormat>
  <Paragraphs>299</Paragraphs>
  <Slides>68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Cambria Math</vt:lpstr>
      <vt:lpstr>class_layout</vt:lpstr>
      <vt:lpstr>Image formation</vt:lpstr>
      <vt:lpstr>References</vt:lpstr>
      <vt:lpstr>Contents</vt:lpstr>
      <vt:lpstr>Some motivation</vt:lpstr>
      <vt:lpstr>Image formation</vt:lpstr>
      <vt:lpstr>Contents</vt:lpstr>
      <vt:lpstr>BRDF</vt:lpstr>
      <vt:lpstr>BRDF</vt:lpstr>
      <vt:lpstr>BRDF of a diffused surface</vt:lpstr>
      <vt:lpstr>BRDF of a diffused surface</vt:lpstr>
      <vt:lpstr>BRDF of a diffused surface</vt:lpstr>
      <vt:lpstr>Side note: photometric stereo</vt:lpstr>
      <vt:lpstr>Side note: photometric stereo</vt:lpstr>
      <vt:lpstr>Side note: photometric stereo</vt:lpstr>
      <vt:lpstr>BRDF of a specular surface</vt:lpstr>
      <vt:lpstr>BRDF of a specular surface</vt:lpstr>
      <vt:lpstr>Diffused and specular surface</vt:lpstr>
      <vt:lpstr>Ambient light</vt:lpstr>
      <vt:lpstr>Phong reflection model</vt:lpstr>
      <vt:lpstr>Phong model limitations</vt:lpstr>
      <vt:lpstr>Phong model limitations</vt:lpstr>
      <vt:lpstr>BRDF limitations</vt:lpstr>
      <vt:lpstr>BRDF limitations</vt:lpstr>
      <vt:lpstr>Wave- particle duality</vt:lpstr>
      <vt:lpstr>Contents</vt:lpstr>
      <vt:lpstr>Pinhole imaging</vt:lpstr>
      <vt:lpstr>Pinhole imaging</vt:lpstr>
      <vt:lpstr>Pinhole imaging</vt:lpstr>
      <vt:lpstr>Pinhole imaging</vt:lpstr>
      <vt:lpstr>Pinhole imaging</vt:lpstr>
      <vt:lpstr>Blur in pinhole cameras</vt:lpstr>
      <vt:lpstr>Pinhole camera a.k.a. camera obscura</vt:lpstr>
      <vt:lpstr>Examples of camera obscura</vt:lpstr>
      <vt:lpstr>Examples of camera obscura</vt:lpstr>
      <vt:lpstr>Sensor place</vt:lpstr>
      <vt:lpstr>Sensor place</vt:lpstr>
      <vt:lpstr>Pinhole size</vt:lpstr>
      <vt:lpstr>Pinhole size</vt:lpstr>
      <vt:lpstr>Side note: Pinhole size example</vt:lpstr>
      <vt:lpstr>Side note: Pinhole size example</vt:lpstr>
      <vt:lpstr>Contents</vt:lpstr>
      <vt:lpstr>Digital single-lens reflex camera (DSLR)</vt:lpstr>
      <vt:lpstr>Digital single-lens reflex camera (DSLR)</vt:lpstr>
      <vt:lpstr>Pinhole to lens</vt:lpstr>
      <vt:lpstr>The lens camera</vt:lpstr>
      <vt:lpstr>Focal length</vt:lpstr>
      <vt:lpstr>Focal length</vt:lpstr>
      <vt:lpstr>Side note: thin lens approximation</vt:lpstr>
      <vt:lpstr>Focal length</vt:lpstr>
      <vt:lpstr>Focal length</vt:lpstr>
      <vt:lpstr>Focal length</vt:lpstr>
      <vt:lpstr>Focus</vt:lpstr>
      <vt:lpstr>Zoom</vt:lpstr>
      <vt:lpstr>Zoom</vt:lpstr>
      <vt:lpstr>Depth of field (DOF)</vt:lpstr>
      <vt:lpstr>Digital single-lens reflex camera (DSLR)</vt:lpstr>
      <vt:lpstr>Aperture</vt:lpstr>
      <vt:lpstr>Side note: aperture blur</vt:lpstr>
      <vt:lpstr>Side note: aperture blur</vt:lpstr>
      <vt:lpstr>Digital single-lens reflex camera (DSLR)</vt:lpstr>
      <vt:lpstr>shutter</vt:lpstr>
      <vt:lpstr>Digital single-lens reflex camera (DSLR)</vt:lpstr>
      <vt:lpstr>Photosensors </vt:lpstr>
      <vt:lpstr>Bayer filter</vt:lpstr>
      <vt:lpstr>Contents</vt:lpstr>
      <vt:lpstr>Human color perception</vt:lpstr>
      <vt:lpstr>Human color perception</vt:lpstr>
      <vt:lpstr>Human color perception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Chechik</dc:creator>
  <cp:lastModifiedBy> </cp:lastModifiedBy>
  <cp:revision>116</cp:revision>
  <dcterms:created xsi:type="dcterms:W3CDTF">2006-08-16T00:00:00Z</dcterms:created>
  <dcterms:modified xsi:type="dcterms:W3CDTF">2019-12-04T22:29:23Z</dcterms:modified>
</cp:coreProperties>
</file>